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6027"/>
    <a:srgbClr val="00ADEC"/>
    <a:srgbClr val="1E0B42"/>
    <a:srgbClr val="7F3F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F1488-EE23-4558-BD50-FB53FF2099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AF07BA-F592-47F8-93BB-3C4B490550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5B1939-3457-42F0-B900-CCDBA8CFF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AD99A-E725-4B56-9BC7-8EDCBF97B285}" type="datetimeFigureOut">
              <a:rPr lang="en-GB" smtClean="0"/>
              <a:t>18/06/2021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376A88-78F1-48E5-9650-7CEAFE20B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9D1854-075E-4FF0-B593-0995A5B68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0218B-1BE8-4E68-AEA0-F72851B849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2436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771AA2-0411-4281-BF4F-2923CF2AF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68EB6F-EB58-4A76-885B-8CDB76183C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2135A8-2DF2-4089-A8DB-61E006B848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AD99A-E725-4B56-9BC7-8EDCBF97B285}" type="datetimeFigureOut">
              <a:rPr lang="en-GB" smtClean="0"/>
              <a:t>18/06/2021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DE2A02-3036-471E-9A9E-91EB20849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69E245-7D2C-4BA6-8E01-8BFB9D8DD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0218B-1BE8-4E68-AEA0-F72851B849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8280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763BC73-5BCD-4A33-9915-6B92006794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DCEAF9-5826-4B1E-8DFD-2B11B77761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14B950-18BF-4093-8D14-8D4CABC55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AD99A-E725-4B56-9BC7-8EDCBF97B285}" type="datetimeFigureOut">
              <a:rPr lang="en-GB" smtClean="0"/>
              <a:t>18/06/2021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8C36C1-E74D-40F4-BE99-71F409768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089AEA-F407-4ABF-A6AB-61C0326AB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0218B-1BE8-4E68-AEA0-F72851B849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628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B855A-826B-4783-A037-A4952DA1F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30F674-2421-400F-9473-2988F6E4E3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EE69A2-FC79-4766-9FE8-A7935CEE0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AD99A-E725-4B56-9BC7-8EDCBF97B285}" type="datetimeFigureOut">
              <a:rPr lang="en-GB" smtClean="0"/>
              <a:t>18/06/2021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9123E2-7D3D-4890-92B7-5679DCFC2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4317F3-C909-482E-8DD6-22FA508A2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0218B-1BE8-4E68-AEA0-F72851B849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7581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16D9AA-2687-4E63-9775-A49F5D4DAA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07A102-D09C-474A-9062-CC9F6B8133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E2E54A-DA60-44BC-AABD-54ED51FC7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AD99A-E725-4B56-9BC7-8EDCBF97B285}" type="datetimeFigureOut">
              <a:rPr lang="en-GB" smtClean="0"/>
              <a:t>18/06/2021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7B09D9-CD05-4C4B-A963-092512928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95D98F-9E6E-482F-92E1-A2D98E3D1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0218B-1BE8-4E68-AEA0-F72851B849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6413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477E3-D3DC-446E-9022-40875B31F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DA8E8E-BE07-4844-9121-A0E3F322D5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0E027F-DB8C-44CF-BD9A-3322C7B4E7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22573A-86A9-4E61-AE53-E911B6A65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AD99A-E725-4B56-9BC7-8EDCBF97B285}" type="datetimeFigureOut">
              <a:rPr lang="en-GB" smtClean="0"/>
              <a:t>18/06/2021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718D77-CDFC-42E8-83C7-4DEE2B3BE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41E97C-FBF4-489B-AB77-ABA225BF0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0218B-1BE8-4E68-AEA0-F72851B849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1788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F2CDC-9829-4F91-B109-0D4F3A044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A4FFD3-CC9D-4A31-8CA2-824E2063E0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5D50A4-1A83-42FA-BCF3-6C99495D49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29F5C8-5CCE-40B8-A034-10219EEAE0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28EB5F-B37C-4F99-BC62-E91CF5DB88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415DC5-5C39-443C-807A-AA0504014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AD99A-E725-4B56-9BC7-8EDCBF97B285}" type="datetimeFigureOut">
              <a:rPr lang="en-GB" smtClean="0"/>
              <a:t>18/06/2021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A32FA4A-8F33-45AC-AE5F-1FBB606F3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55E9022-CAA0-4BB1-A839-C599841A4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0218B-1BE8-4E68-AEA0-F72851B849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7515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BBBF10-7EA3-402C-AF32-BEC1A9575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1BCF73-FD14-422D-80D3-7BF689D17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AD99A-E725-4B56-9BC7-8EDCBF97B285}" type="datetimeFigureOut">
              <a:rPr lang="en-GB" smtClean="0"/>
              <a:t>18/06/2021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3B33BD-150B-4DB7-B8D0-9A80BBFEF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071F40-C923-4468-8108-7F296B7E5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0218B-1BE8-4E68-AEA0-F72851B849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6928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77DAF1-A9DE-470E-B611-64344508B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AD99A-E725-4B56-9BC7-8EDCBF97B285}" type="datetimeFigureOut">
              <a:rPr lang="en-GB" smtClean="0"/>
              <a:t>18/06/2021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62C99A-20D2-4118-AF36-DBD570F27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1A3E41-D299-4243-AF07-754AF264A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0218B-1BE8-4E68-AEA0-F72851B849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2389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27D81E-AC18-47FE-B5AA-5AC55F7D4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AA75E8-F159-426C-964D-ADD92394EB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03F6C0-2E2C-4E03-8B8D-2BAAD2DCEF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B6AB45-206E-41B3-BCA1-F66F676AC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AD99A-E725-4B56-9BC7-8EDCBF97B285}" type="datetimeFigureOut">
              <a:rPr lang="en-GB" smtClean="0"/>
              <a:t>18/06/2021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6F0008-202B-4991-93CB-FE4B94D0A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FE5399-DBC9-4AE1-BB73-EA4F86410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0218B-1BE8-4E68-AEA0-F72851B849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7486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930875-9054-46C0-A4B3-91C3F82B6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61298C-8B8D-4DE4-B8E1-A812DFEA6C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28AF27-91C5-4B4C-962F-31D3E77B23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E0FA6A-303A-41D0-8C7F-5361B0272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AD99A-E725-4B56-9BC7-8EDCBF97B285}" type="datetimeFigureOut">
              <a:rPr lang="en-GB" smtClean="0"/>
              <a:t>18/06/2021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AB37F9-BF26-4387-917D-AE7CC584F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FAF7C6-BC94-499F-BEFB-172B6FD87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0218B-1BE8-4E68-AEA0-F72851B849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6574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9043DC6-4E68-44ED-8735-70931BDFB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102650-E110-4005-9D5E-EEEB095B3D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3BC765-1EF1-46E7-BA99-FEDCE49121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AD99A-E725-4B56-9BC7-8EDCBF97B285}" type="datetimeFigureOut">
              <a:rPr lang="en-GB" smtClean="0"/>
              <a:t>18/06/2021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934D09-DEF5-491B-8248-EE0B146676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5DFAA1-A144-4240-B9BF-818BD0B696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B0218B-1BE8-4E68-AEA0-F72851B849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5526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0B4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D4C37C5-ACA3-48CB-B5B8-73C435A99031}"/>
              </a:ext>
            </a:extLst>
          </p:cNvPr>
          <p:cNvSpPr txBox="1"/>
          <p:nvPr/>
        </p:nvSpPr>
        <p:spPr>
          <a:xfrm>
            <a:off x="1751892" y="26399"/>
            <a:ext cx="85929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ACTIVE ESSEX – </a:t>
            </a:r>
            <a:r>
              <a:rPr lang="en-GB" sz="3200" b="1" dirty="0">
                <a:solidFill>
                  <a:prstClr val="white"/>
                </a:solidFill>
                <a:latin typeface="Calibri" panose="020F0502020204030204"/>
              </a:rPr>
              <a:t>ACTIVE 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PARTNERSHIP STRUCTURE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4AB8FDB1-4417-462C-A8D4-83C888FA94EB}"/>
              </a:ext>
            </a:extLst>
          </p:cNvPr>
          <p:cNvSpPr/>
          <p:nvPr/>
        </p:nvSpPr>
        <p:spPr>
          <a:xfrm>
            <a:off x="5496146" y="620103"/>
            <a:ext cx="1636173" cy="690781"/>
          </a:xfrm>
          <a:prstGeom prst="roundRect">
            <a:avLst/>
          </a:prstGeom>
          <a:solidFill>
            <a:srgbClr val="7F3F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Led by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Jason Fergus, </a:t>
            </a:r>
            <a:r>
              <a:rPr kumimoji="0" lang="en-GB" sz="1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Director</a:t>
            </a:r>
            <a:endParaRPr kumimoji="0" lang="en-GB" sz="14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4056B5DF-2CE7-45EF-8D1C-5BE6B676D8BB}"/>
              </a:ext>
            </a:extLst>
          </p:cNvPr>
          <p:cNvSpPr/>
          <p:nvPr/>
        </p:nvSpPr>
        <p:spPr>
          <a:xfrm>
            <a:off x="180275" y="1739150"/>
            <a:ext cx="1927911" cy="1686842"/>
          </a:xfrm>
          <a:prstGeom prst="roundRect">
            <a:avLst/>
          </a:prstGeom>
          <a:solidFill>
            <a:srgbClr val="7F3F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defRPr/>
            </a:pPr>
            <a:r>
              <a:rPr lang="en-GB" sz="1100" b="1" dirty="0">
                <a:solidFill>
                  <a:schemeClr val="bg1"/>
                </a:solidFill>
              </a:rPr>
              <a:t>Thematic Lead:</a:t>
            </a:r>
          </a:p>
          <a:p>
            <a:pPr algn="ctr">
              <a:defRPr/>
            </a:pPr>
            <a:r>
              <a:rPr lang="en-GB" sz="1100" dirty="0">
                <a:solidFill>
                  <a:schemeClr val="bg1"/>
                </a:solidFill>
              </a:rPr>
              <a:t>Children and young</a:t>
            </a:r>
          </a:p>
          <a:p>
            <a:pPr algn="ctr">
              <a:defRPr/>
            </a:pPr>
            <a:r>
              <a:rPr lang="en-GB" sz="1100" dirty="0">
                <a:solidFill>
                  <a:schemeClr val="bg1"/>
                </a:solidFill>
              </a:rPr>
              <a:t>people</a:t>
            </a:r>
          </a:p>
          <a:p>
            <a:pPr algn="ctr">
              <a:defRPr/>
            </a:pPr>
            <a:endParaRPr lang="en-GB" sz="1100" b="1" dirty="0">
              <a:solidFill>
                <a:schemeClr val="bg1"/>
              </a:solidFill>
            </a:endParaRPr>
          </a:p>
          <a:p>
            <a:pPr algn="ctr">
              <a:defRPr/>
            </a:pPr>
            <a:r>
              <a:rPr lang="en-GB" sz="1100" b="1" dirty="0">
                <a:solidFill>
                  <a:schemeClr val="bg1"/>
                </a:solidFill>
              </a:rPr>
              <a:t>Lee Monk</a:t>
            </a:r>
          </a:p>
          <a:p>
            <a:pPr algn="ctr">
              <a:defRPr/>
            </a:pPr>
            <a:r>
              <a:rPr lang="en-GB" sz="1100" dirty="0">
                <a:solidFill>
                  <a:schemeClr val="bg1"/>
                </a:solidFill>
              </a:rPr>
              <a:t>Relationship Manager</a:t>
            </a:r>
          </a:p>
          <a:p>
            <a:pPr algn="ctr">
              <a:defRPr/>
            </a:pPr>
            <a:r>
              <a:rPr lang="en-GB" sz="1100" dirty="0">
                <a:solidFill>
                  <a:schemeClr val="bg1"/>
                </a:solidFill>
              </a:rPr>
              <a:t>South (Southend,</a:t>
            </a:r>
          </a:p>
          <a:p>
            <a:pPr algn="ctr">
              <a:defRPr/>
            </a:pPr>
            <a:r>
              <a:rPr lang="en-GB" sz="1100" dirty="0">
                <a:solidFill>
                  <a:schemeClr val="bg1"/>
                </a:solidFill>
              </a:rPr>
              <a:t>Rochford, Castle Point)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54EE62E6-A1FD-4310-867D-1FD984D352B3}"/>
              </a:ext>
            </a:extLst>
          </p:cNvPr>
          <p:cNvSpPr/>
          <p:nvPr/>
        </p:nvSpPr>
        <p:spPr>
          <a:xfrm>
            <a:off x="2158161" y="1739149"/>
            <a:ext cx="1927911" cy="1689851"/>
          </a:xfrm>
          <a:prstGeom prst="roundRect">
            <a:avLst/>
          </a:prstGeom>
          <a:solidFill>
            <a:srgbClr val="7F3F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defRPr/>
            </a:pPr>
            <a:r>
              <a:rPr lang="en-GB" sz="1100" b="1" dirty="0">
                <a:solidFill>
                  <a:schemeClr val="bg1"/>
                </a:solidFill>
              </a:rPr>
              <a:t>Thematic Lead:</a:t>
            </a:r>
          </a:p>
          <a:p>
            <a:pPr algn="ctr">
              <a:defRPr/>
            </a:pPr>
            <a:r>
              <a:rPr lang="en-GB" sz="1100" dirty="0">
                <a:solidFill>
                  <a:schemeClr val="bg1"/>
                </a:solidFill>
              </a:rPr>
              <a:t>Impact, Evaluation,</a:t>
            </a:r>
          </a:p>
          <a:p>
            <a:pPr algn="ctr">
              <a:defRPr/>
            </a:pPr>
            <a:r>
              <a:rPr lang="en-GB" sz="1100" dirty="0">
                <a:solidFill>
                  <a:schemeClr val="bg1"/>
                </a:solidFill>
              </a:rPr>
              <a:t>Reporting</a:t>
            </a:r>
          </a:p>
          <a:p>
            <a:pPr algn="ctr">
              <a:defRPr/>
            </a:pPr>
            <a:endParaRPr lang="en-GB" sz="1100" b="1" dirty="0">
              <a:solidFill>
                <a:schemeClr val="bg1"/>
              </a:solidFill>
            </a:endParaRPr>
          </a:p>
          <a:p>
            <a:pPr algn="ctr">
              <a:defRPr/>
            </a:pPr>
            <a:r>
              <a:rPr lang="en-GB" sz="1100" b="1" dirty="0">
                <a:solidFill>
                  <a:schemeClr val="bg1"/>
                </a:solidFill>
              </a:rPr>
              <a:t>Rachel Lewis</a:t>
            </a:r>
          </a:p>
          <a:p>
            <a:pPr algn="ctr">
              <a:defRPr/>
            </a:pPr>
            <a:r>
              <a:rPr lang="en-GB" sz="1100" dirty="0">
                <a:solidFill>
                  <a:schemeClr val="bg1"/>
                </a:solidFill>
              </a:rPr>
              <a:t>Relationship Manager</a:t>
            </a:r>
          </a:p>
          <a:p>
            <a:pPr algn="ctr">
              <a:defRPr/>
            </a:pPr>
            <a:r>
              <a:rPr lang="en-GB" sz="1100" dirty="0">
                <a:solidFill>
                  <a:schemeClr val="bg1"/>
                </a:solidFill>
              </a:rPr>
              <a:t>West (Uttlesford, Epping,</a:t>
            </a:r>
          </a:p>
          <a:p>
            <a:pPr algn="ctr">
              <a:defRPr/>
            </a:pPr>
            <a:r>
              <a:rPr lang="en-GB" sz="1100" dirty="0">
                <a:solidFill>
                  <a:schemeClr val="bg1"/>
                </a:solidFill>
              </a:rPr>
              <a:t>Harlow)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B101F62C-7C90-4B46-A75E-65362ACBBE3A}"/>
              </a:ext>
            </a:extLst>
          </p:cNvPr>
          <p:cNvSpPr/>
          <p:nvPr/>
        </p:nvSpPr>
        <p:spPr>
          <a:xfrm>
            <a:off x="4136047" y="1739150"/>
            <a:ext cx="1927911" cy="1683835"/>
          </a:xfrm>
          <a:prstGeom prst="roundRect">
            <a:avLst/>
          </a:prstGeom>
          <a:solidFill>
            <a:srgbClr val="7F3F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defRPr/>
            </a:pPr>
            <a:r>
              <a:rPr lang="en-GB" sz="1100" b="1" dirty="0">
                <a:solidFill>
                  <a:schemeClr val="bg1"/>
                </a:solidFill>
              </a:rPr>
              <a:t>Thematic Lead:</a:t>
            </a:r>
          </a:p>
          <a:p>
            <a:pPr algn="ctr">
              <a:defRPr/>
            </a:pPr>
            <a:r>
              <a:rPr lang="en-GB" sz="1100" dirty="0">
                <a:solidFill>
                  <a:schemeClr val="bg1"/>
                </a:solidFill>
              </a:rPr>
              <a:t>Workforce</a:t>
            </a:r>
          </a:p>
          <a:p>
            <a:pPr algn="ctr">
              <a:defRPr/>
            </a:pPr>
            <a:endParaRPr lang="en-GB" sz="1100" b="1" dirty="0">
              <a:solidFill>
                <a:schemeClr val="bg1"/>
              </a:solidFill>
            </a:endParaRPr>
          </a:p>
          <a:p>
            <a:pPr algn="ctr">
              <a:defRPr/>
            </a:pPr>
            <a:r>
              <a:rPr lang="en-GB" sz="1100" b="1" dirty="0">
                <a:solidFill>
                  <a:schemeClr val="bg1"/>
                </a:solidFill>
              </a:rPr>
              <a:t>Simon King</a:t>
            </a:r>
          </a:p>
          <a:p>
            <a:pPr algn="ctr">
              <a:defRPr/>
            </a:pPr>
            <a:r>
              <a:rPr lang="en-GB" sz="1100" dirty="0">
                <a:solidFill>
                  <a:schemeClr val="bg1"/>
                </a:solidFill>
              </a:rPr>
              <a:t>Relationship Manager</a:t>
            </a:r>
          </a:p>
          <a:p>
            <a:pPr algn="ctr">
              <a:defRPr/>
            </a:pPr>
            <a:r>
              <a:rPr lang="en-GB" sz="1100" dirty="0">
                <a:solidFill>
                  <a:schemeClr val="bg1"/>
                </a:solidFill>
              </a:rPr>
              <a:t>Mid (Chelmsford,</a:t>
            </a:r>
          </a:p>
          <a:p>
            <a:pPr algn="ctr">
              <a:defRPr/>
            </a:pPr>
            <a:r>
              <a:rPr lang="en-GB" sz="1100" dirty="0">
                <a:solidFill>
                  <a:schemeClr val="bg1"/>
                </a:solidFill>
              </a:rPr>
              <a:t>Braintree, Maldon)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F2A1D362-54CA-4B5F-8ECF-06723A8291F8}"/>
              </a:ext>
            </a:extLst>
          </p:cNvPr>
          <p:cNvSpPr/>
          <p:nvPr/>
        </p:nvSpPr>
        <p:spPr>
          <a:xfrm>
            <a:off x="6113933" y="1739150"/>
            <a:ext cx="1927911" cy="1683835"/>
          </a:xfrm>
          <a:prstGeom prst="roundRect">
            <a:avLst/>
          </a:prstGeom>
          <a:solidFill>
            <a:srgbClr val="7F3F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defRPr/>
            </a:pPr>
            <a:r>
              <a:rPr lang="en-GB" sz="1100" b="1" dirty="0">
                <a:solidFill>
                  <a:schemeClr val="bg1"/>
                </a:solidFill>
              </a:rPr>
              <a:t>Thematic Lead:</a:t>
            </a:r>
          </a:p>
          <a:p>
            <a:pPr algn="ctr">
              <a:defRPr/>
            </a:pPr>
            <a:r>
              <a:rPr lang="en-GB" sz="1100" dirty="0">
                <a:solidFill>
                  <a:schemeClr val="bg1"/>
                </a:solidFill>
              </a:rPr>
              <a:t>Driving Participation</a:t>
            </a:r>
          </a:p>
          <a:p>
            <a:pPr algn="ctr">
              <a:defRPr/>
            </a:pPr>
            <a:endParaRPr lang="en-GB" sz="1100" b="1" dirty="0">
              <a:solidFill>
                <a:schemeClr val="bg1"/>
              </a:solidFill>
            </a:endParaRPr>
          </a:p>
          <a:p>
            <a:pPr algn="ctr">
              <a:defRPr/>
            </a:pPr>
            <a:r>
              <a:rPr lang="en-GB" sz="1100" b="1" dirty="0">
                <a:solidFill>
                  <a:schemeClr val="bg1"/>
                </a:solidFill>
              </a:rPr>
              <a:t>Juliette Raison</a:t>
            </a:r>
          </a:p>
          <a:p>
            <a:pPr algn="ctr">
              <a:defRPr/>
            </a:pPr>
            <a:r>
              <a:rPr lang="en-GB" sz="1100" dirty="0">
                <a:solidFill>
                  <a:schemeClr val="bg1"/>
                </a:solidFill>
              </a:rPr>
              <a:t>Relationship Manager</a:t>
            </a:r>
          </a:p>
          <a:p>
            <a:pPr algn="ctr">
              <a:defRPr/>
            </a:pPr>
            <a:r>
              <a:rPr lang="en-GB" sz="1100" dirty="0">
                <a:solidFill>
                  <a:schemeClr val="bg1"/>
                </a:solidFill>
              </a:rPr>
              <a:t>South West (Thurrock,</a:t>
            </a:r>
          </a:p>
          <a:p>
            <a:pPr algn="ctr">
              <a:defRPr/>
            </a:pPr>
            <a:r>
              <a:rPr lang="en-GB" sz="1100" dirty="0">
                <a:solidFill>
                  <a:schemeClr val="bg1"/>
                </a:solidFill>
              </a:rPr>
              <a:t>Basildon, Brentwood)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22FE28D6-2145-45E1-B5A4-69D19966F194}"/>
              </a:ext>
            </a:extLst>
          </p:cNvPr>
          <p:cNvSpPr/>
          <p:nvPr/>
        </p:nvSpPr>
        <p:spPr>
          <a:xfrm>
            <a:off x="8085904" y="1739150"/>
            <a:ext cx="1927911" cy="1683835"/>
          </a:xfrm>
          <a:prstGeom prst="roundRect">
            <a:avLst/>
          </a:prstGeom>
          <a:solidFill>
            <a:srgbClr val="7F3F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defRPr/>
            </a:pPr>
            <a:r>
              <a:rPr lang="en-GB" sz="1100" b="1" dirty="0">
                <a:solidFill>
                  <a:schemeClr val="bg1"/>
                </a:solidFill>
              </a:rPr>
              <a:t>Thematic Lead:</a:t>
            </a:r>
          </a:p>
          <a:p>
            <a:pPr algn="ctr">
              <a:defRPr/>
            </a:pPr>
            <a:r>
              <a:rPr lang="en-GB" sz="1100" dirty="0">
                <a:solidFill>
                  <a:schemeClr val="bg1"/>
                </a:solidFill>
              </a:rPr>
              <a:t>Inclusion</a:t>
            </a:r>
          </a:p>
          <a:p>
            <a:pPr algn="ctr">
              <a:defRPr/>
            </a:pPr>
            <a:endParaRPr lang="en-GB" sz="1100" b="1" dirty="0">
              <a:solidFill>
                <a:schemeClr val="bg1"/>
              </a:solidFill>
            </a:endParaRPr>
          </a:p>
          <a:p>
            <a:pPr algn="ctr">
              <a:defRPr/>
            </a:pPr>
            <a:r>
              <a:rPr lang="en-GB" sz="1100" b="1" dirty="0">
                <a:solidFill>
                  <a:schemeClr val="bg1"/>
                </a:solidFill>
              </a:rPr>
              <a:t>Hayley Chapman</a:t>
            </a:r>
          </a:p>
          <a:p>
            <a:pPr algn="ctr">
              <a:defRPr/>
            </a:pPr>
            <a:r>
              <a:rPr lang="en-GB" sz="1100" dirty="0">
                <a:solidFill>
                  <a:schemeClr val="bg1"/>
                </a:solidFill>
              </a:rPr>
              <a:t>Relationship Manager</a:t>
            </a:r>
          </a:p>
          <a:p>
            <a:pPr algn="ctr">
              <a:defRPr/>
            </a:pPr>
            <a:r>
              <a:rPr lang="en-GB" sz="1100" dirty="0">
                <a:solidFill>
                  <a:schemeClr val="bg1"/>
                </a:solidFill>
              </a:rPr>
              <a:t>North (Colchester,</a:t>
            </a:r>
          </a:p>
          <a:p>
            <a:pPr algn="ctr">
              <a:defRPr/>
            </a:pPr>
            <a:r>
              <a:rPr lang="en-GB" sz="1100" dirty="0">
                <a:solidFill>
                  <a:schemeClr val="bg1"/>
                </a:solidFill>
              </a:rPr>
              <a:t>Tendring)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4C21F13A-2487-451A-B60D-8CDE16A03D53}"/>
              </a:ext>
            </a:extLst>
          </p:cNvPr>
          <p:cNvSpPr/>
          <p:nvPr/>
        </p:nvSpPr>
        <p:spPr>
          <a:xfrm>
            <a:off x="10063790" y="1739150"/>
            <a:ext cx="1927911" cy="1683835"/>
          </a:xfrm>
          <a:prstGeom prst="roundRect">
            <a:avLst/>
          </a:prstGeom>
          <a:solidFill>
            <a:srgbClr val="7F3F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defRPr/>
            </a:pPr>
            <a:r>
              <a:rPr lang="en-GB" sz="1100" b="1" dirty="0">
                <a:solidFill>
                  <a:schemeClr val="bg1"/>
                </a:solidFill>
              </a:rPr>
              <a:t>Thematic Lead:</a:t>
            </a:r>
          </a:p>
          <a:p>
            <a:pPr algn="ctr">
              <a:defRPr/>
            </a:pPr>
            <a:r>
              <a:rPr lang="en-GB" sz="1100" dirty="0">
                <a:solidFill>
                  <a:schemeClr val="bg1"/>
                </a:solidFill>
              </a:rPr>
              <a:t>Sport for Development</a:t>
            </a:r>
          </a:p>
          <a:p>
            <a:pPr algn="ctr">
              <a:defRPr/>
            </a:pPr>
            <a:endParaRPr lang="en-GB" sz="1100" b="1" dirty="0">
              <a:solidFill>
                <a:schemeClr val="bg1"/>
              </a:solidFill>
            </a:endParaRPr>
          </a:p>
          <a:p>
            <a:pPr algn="ctr">
              <a:defRPr/>
            </a:pPr>
            <a:r>
              <a:rPr lang="en-GB" sz="1100" b="1" dirty="0">
                <a:solidFill>
                  <a:schemeClr val="bg1"/>
                </a:solidFill>
              </a:rPr>
              <a:t>Louise Voyce</a:t>
            </a:r>
          </a:p>
          <a:p>
            <a:pPr algn="ctr">
              <a:defRPr/>
            </a:pPr>
            <a:r>
              <a:rPr lang="en-GB" sz="1100" dirty="0">
                <a:solidFill>
                  <a:schemeClr val="bg1"/>
                </a:solidFill>
              </a:rPr>
              <a:t>Relationship Manager</a:t>
            </a:r>
          </a:p>
          <a:p>
            <a:pPr algn="ctr">
              <a:defRPr/>
            </a:pPr>
            <a:r>
              <a:rPr lang="en-GB" sz="1100" dirty="0">
                <a:solidFill>
                  <a:schemeClr val="bg1"/>
                </a:solidFill>
              </a:rPr>
              <a:t>(HAF, Active Essex Foundation,</a:t>
            </a:r>
          </a:p>
          <a:p>
            <a:pPr algn="ctr">
              <a:defRPr/>
            </a:pPr>
            <a:r>
              <a:rPr lang="en-GB" sz="1100" dirty="0">
                <a:solidFill>
                  <a:schemeClr val="bg1"/>
                </a:solidFill>
              </a:rPr>
              <a:t>Coach Core Apprentice</a:t>
            </a:r>
          </a:p>
          <a:p>
            <a:pPr algn="ctr">
              <a:defRPr/>
            </a:pPr>
            <a:r>
              <a:rPr lang="en-GB" sz="1100" dirty="0">
                <a:solidFill>
                  <a:schemeClr val="bg1"/>
                </a:solidFill>
              </a:rPr>
              <a:t>Lead)</a:t>
            </a:r>
          </a:p>
          <a:p>
            <a:pPr algn="ctr">
              <a:defRPr/>
            </a:pPr>
            <a:endParaRPr lang="en-GB" sz="1100" b="1" dirty="0">
              <a:solidFill>
                <a:srgbClr val="002060"/>
              </a:solidFill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E26891FF-42E3-4DAA-9EBC-8E17CBE525C6}"/>
              </a:ext>
            </a:extLst>
          </p:cNvPr>
          <p:cNvSpPr/>
          <p:nvPr/>
        </p:nvSpPr>
        <p:spPr>
          <a:xfrm>
            <a:off x="5100002" y="4390664"/>
            <a:ext cx="2194721" cy="812774"/>
          </a:xfrm>
          <a:prstGeom prst="roundRect">
            <a:avLst/>
          </a:prstGeom>
          <a:solidFill>
            <a:srgbClr val="7F3F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defRPr/>
            </a:pPr>
            <a:r>
              <a:rPr lang="en-GB" sz="1100" b="1" dirty="0">
                <a:solidFill>
                  <a:schemeClr val="bg1"/>
                </a:solidFill>
              </a:rPr>
              <a:t>Business Operations:</a:t>
            </a:r>
          </a:p>
          <a:p>
            <a:pPr algn="ctr">
              <a:defRPr/>
            </a:pPr>
            <a:endParaRPr lang="en-GB" sz="1100" b="1" dirty="0">
              <a:solidFill>
                <a:schemeClr val="bg1"/>
              </a:solidFill>
            </a:endParaRPr>
          </a:p>
          <a:p>
            <a:pPr algn="ctr">
              <a:defRPr/>
            </a:pPr>
            <a:r>
              <a:rPr lang="en-GB" sz="1100" b="1" dirty="0">
                <a:solidFill>
                  <a:schemeClr val="bg1"/>
                </a:solidFill>
              </a:rPr>
              <a:t>Rob Hayne</a:t>
            </a:r>
            <a:r>
              <a:rPr lang="en-GB" sz="1100" dirty="0">
                <a:solidFill>
                  <a:schemeClr val="bg1"/>
                </a:solidFill>
              </a:rPr>
              <a:t>, Strategic Lead for Business Operations</a:t>
            </a:r>
          </a:p>
          <a:p>
            <a:pPr algn="ctr">
              <a:defRPr/>
            </a:pPr>
            <a:endParaRPr lang="en-GB" sz="1100" b="1" dirty="0">
              <a:solidFill>
                <a:srgbClr val="002060"/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9E700E3-C343-46F4-B745-965910D8CF0D}"/>
              </a:ext>
            </a:extLst>
          </p:cNvPr>
          <p:cNvCxnSpPr>
            <a:cxnSpLocks/>
          </p:cNvCxnSpPr>
          <p:nvPr/>
        </p:nvCxnSpPr>
        <p:spPr>
          <a:xfrm flipV="1">
            <a:off x="1144230" y="960981"/>
            <a:ext cx="4351916" cy="3008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B3811C8-84D4-45F7-BD6D-62845AE7DAAE}"/>
              </a:ext>
            </a:extLst>
          </p:cNvPr>
          <p:cNvCxnSpPr>
            <a:cxnSpLocks/>
            <a:endCxn id="5" idx="0"/>
          </p:cNvCxnSpPr>
          <p:nvPr/>
        </p:nvCxnSpPr>
        <p:spPr>
          <a:xfrm>
            <a:off x="1144230" y="960981"/>
            <a:ext cx="1" cy="778169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5585879-CA70-46FC-BFC8-466439910C8D}"/>
              </a:ext>
            </a:extLst>
          </p:cNvPr>
          <p:cNvCxnSpPr>
            <a:cxnSpLocks/>
          </p:cNvCxnSpPr>
          <p:nvPr/>
        </p:nvCxnSpPr>
        <p:spPr>
          <a:xfrm>
            <a:off x="3072140" y="960981"/>
            <a:ext cx="1" cy="778169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76FC494-9E2A-427E-93C3-E78B37D65ED1}"/>
              </a:ext>
            </a:extLst>
          </p:cNvPr>
          <p:cNvCxnSpPr>
            <a:cxnSpLocks/>
          </p:cNvCxnSpPr>
          <p:nvPr/>
        </p:nvCxnSpPr>
        <p:spPr>
          <a:xfrm>
            <a:off x="5000050" y="960981"/>
            <a:ext cx="1" cy="778169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CD41AB8-9C74-4D81-A02F-C9F319E942E2}"/>
              </a:ext>
            </a:extLst>
          </p:cNvPr>
          <p:cNvCxnSpPr>
            <a:cxnSpLocks/>
          </p:cNvCxnSpPr>
          <p:nvPr/>
        </p:nvCxnSpPr>
        <p:spPr>
          <a:xfrm>
            <a:off x="7474284" y="960981"/>
            <a:ext cx="1" cy="778169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C8DBAE5-7CFE-4D99-8A59-7051C34DE629}"/>
              </a:ext>
            </a:extLst>
          </p:cNvPr>
          <p:cNvCxnSpPr>
            <a:cxnSpLocks/>
          </p:cNvCxnSpPr>
          <p:nvPr/>
        </p:nvCxnSpPr>
        <p:spPr>
          <a:xfrm flipV="1">
            <a:off x="7132318" y="947349"/>
            <a:ext cx="3995212" cy="13632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427632F5-FA1F-44E9-972D-B2F7C3186819}"/>
              </a:ext>
            </a:extLst>
          </p:cNvPr>
          <p:cNvCxnSpPr>
            <a:cxnSpLocks/>
          </p:cNvCxnSpPr>
          <p:nvPr/>
        </p:nvCxnSpPr>
        <p:spPr>
          <a:xfrm>
            <a:off x="9075065" y="954165"/>
            <a:ext cx="1" cy="778169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74BAB80-BC13-4887-AE0B-4DA83A5478BA}"/>
              </a:ext>
            </a:extLst>
          </p:cNvPr>
          <p:cNvCxnSpPr>
            <a:cxnSpLocks/>
          </p:cNvCxnSpPr>
          <p:nvPr/>
        </p:nvCxnSpPr>
        <p:spPr>
          <a:xfrm>
            <a:off x="11127530" y="960981"/>
            <a:ext cx="1" cy="778169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63650AC-7950-421C-8F87-CAF78DD8A96F}"/>
              </a:ext>
            </a:extLst>
          </p:cNvPr>
          <p:cNvCxnSpPr>
            <a:cxnSpLocks/>
          </p:cNvCxnSpPr>
          <p:nvPr/>
        </p:nvCxnSpPr>
        <p:spPr>
          <a:xfrm flipV="1">
            <a:off x="87086" y="801565"/>
            <a:ext cx="5409060" cy="14697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FADC8B2C-9A7B-45DA-BD78-0F25A028608E}"/>
              </a:ext>
            </a:extLst>
          </p:cNvPr>
          <p:cNvCxnSpPr>
            <a:cxnSpLocks/>
          </p:cNvCxnSpPr>
          <p:nvPr/>
        </p:nvCxnSpPr>
        <p:spPr>
          <a:xfrm>
            <a:off x="87086" y="808913"/>
            <a:ext cx="0" cy="4010017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BE75F4F4-0674-410D-A931-FFF25CC09008}"/>
              </a:ext>
            </a:extLst>
          </p:cNvPr>
          <p:cNvCxnSpPr>
            <a:cxnSpLocks/>
          </p:cNvCxnSpPr>
          <p:nvPr/>
        </p:nvCxnSpPr>
        <p:spPr>
          <a:xfrm flipV="1">
            <a:off x="87086" y="4779808"/>
            <a:ext cx="5012916" cy="39122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9AAAD57B-CD7B-49B0-B66F-13AAB09EB27E}"/>
              </a:ext>
            </a:extLst>
          </p:cNvPr>
          <p:cNvSpPr/>
          <p:nvPr/>
        </p:nvSpPr>
        <p:spPr>
          <a:xfrm>
            <a:off x="2514268" y="5199307"/>
            <a:ext cx="2585734" cy="1387989"/>
          </a:xfrm>
          <a:prstGeom prst="roundRect">
            <a:avLst/>
          </a:prstGeom>
          <a:solidFill>
            <a:srgbClr val="7F3F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defRPr/>
            </a:pPr>
            <a:r>
              <a:rPr lang="en-GB" sz="1100" b="1" dirty="0">
                <a:solidFill>
                  <a:schemeClr val="bg1"/>
                </a:solidFill>
              </a:rPr>
              <a:t>Finance and Admin:</a:t>
            </a:r>
          </a:p>
          <a:p>
            <a:pPr algn="ctr">
              <a:defRPr/>
            </a:pPr>
            <a:endParaRPr lang="en-GB" sz="1100" b="1" dirty="0">
              <a:solidFill>
                <a:schemeClr val="bg1"/>
              </a:solidFill>
            </a:endParaRPr>
          </a:p>
          <a:p>
            <a:pPr algn="ctr">
              <a:defRPr/>
            </a:pPr>
            <a:r>
              <a:rPr lang="en-GB" sz="1100" b="1" dirty="0">
                <a:solidFill>
                  <a:schemeClr val="bg1"/>
                </a:solidFill>
              </a:rPr>
              <a:t>Scott Cruickshank</a:t>
            </a:r>
            <a:r>
              <a:rPr lang="en-GB" sz="1100" dirty="0">
                <a:solidFill>
                  <a:schemeClr val="bg1"/>
                </a:solidFill>
              </a:rPr>
              <a:t>, Sport and Physical Activity Operations Advisor</a:t>
            </a:r>
          </a:p>
          <a:p>
            <a:pPr algn="ctr">
              <a:defRPr/>
            </a:pPr>
            <a:endParaRPr lang="en-GB" sz="1100" dirty="0">
              <a:solidFill>
                <a:schemeClr val="bg1"/>
              </a:solidFill>
            </a:endParaRPr>
          </a:p>
          <a:p>
            <a:pPr algn="ctr">
              <a:defRPr/>
            </a:pPr>
            <a:r>
              <a:rPr lang="en-GB" sz="1100" b="1" dirty="0">
                <a:solidFill>
                  <a:schemeClr val="bg1"/>
                </a:solidFill>
              </a:rPr>
              <a:t>Melissa Huggins</a:t>
            </a:r>
            <a:r>
              <a:rPr lang="en-GB" sz="1100" dirty="0">
                <a:solidFill>
                  <a:schemeClr val="bg1"/>
                </a:solidFill>
              </a:rPr>
              <a:t>, Sport and Physical Activity Operations Advisor</a:t>
            </a:r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2A01DFB4-728D-4E4F-A5D3-251DDF38AA80}"/>
              </a:ext>
            </a:extLst>
          </p:cNvPr>
          <p:cNvSpPr/>
          <p:nvPr/>
        </p:nvSpPr>
        <p:spPr>
          <a:xfrm>
            <a:off x="7294722" y="5203024"/>
            <a:ext cx="2585734" cy="1387989"/>
          </a:xfrm>
          <a:prstGeom prst="roundRect">
            <a:avLst/>
          </a:prstGeom>
          <a:solidFill>
            <a:srgbClr val="7F3F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defRPr/>
            </a:pPr>
            <a:r>
              <a:rPr lang="en-GB" sz="1100" b="1" dirty="0">
                <a:solidFill>
                  <a:schemeClr val="bg1"/>
                </a:solidFill>
              </a:rPr>
              <a:t>Marketing &amp; Communications:</a:t>
            </a:r>
          </a:p>
          <a:p>
            <a:pPr algn="ctr">
              <a:defRPr/>
            </a:pPr>
            <a:endParaRPr lang="en-GB" sz="1100" b="1" dirty="0">
              <a:solidFill>
                <a:schemeClr val="bg1"/>
              </a:solidFill>
            </a:endParaRPr>
          </a:p>
          <a:p>
            <a:pPr algn="ctr">
              <a:defRPr/>
            </a:pPr>
            <a:r>
              <a:rPr lang="en-GB" sz="1100" b="1" dirty="0">
                <a:solidFill>
                  <a:schemeClr val="bg1"/>
                </a:solidFill>
              </a:rPr>
              <a:t>Holly Adams</a:t>
            </a:r>
            <a:r>
              <a:rPr lang="en-GB" sz="1100" dirty="0">
                <a:solidFill>
                  <a:schemeClr val="bg1"/>
                </a:solidFill>
              </a:rPr>
              <a:t>, Marketing and Communications Officer</a:t>
            </a:r>
          </a:p>
          <a:p>
            <a:pPr algn="ctr">
              <a:defRPr/>
            </a:pPr>
            <a:endParaRPr lang="en-GB" sz="1100" b="1" dirty="0">
              <a:solidFill>
                <a:schemeClr val="bg1"/>
              </a:solidFill>
            </a:endParaRPr>
          </a:p>
          <a:p>
            <a:pPr algn="ctr">
              <a:defRPr/>
            </a:pPr>
            <a:r>
              <a:rPr lang="en-GB" sz="1100" b="1" dirty="0">
                <a:solidFill>
                  <a:schemeClr val="bg1"/>
                </a:solidFill>
              </a:rPr>
              <a:t>Grace Hilton</a:t>
            </a:r>
            <a:r>
              <a:rPr lang="en-GB" sz="1100" dirty="0">
                <a:solidFill>
                  <a:schemeClr val="bg1"/>
                </a:solidFill>
              </a:rPr>
              <a:t>, Marketing and Communications Officer</a:t>
            </a: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72C50443-600A-4A81-BFDB-EE6898FABB8E}"/>
              </a:ext>
            </a:extLst>
          </p:cNvPr>
          <p:cNvCxnSpPr>
            <a:cxnSpLocks/>
          </p:cNvCxnSpPr>
          <p:nvPr/>
        </p:nvCxnSpPr>
        <p:spPr>
          <a:xfrm>
            <a:off x="3807135" y="4954115"/>
            <a:ext cx="1292867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52F117C9-73A6-4C7F-B07C-9AED51D928AD}"/>
              </a:ext>
            </a:extLst>
          </p:cNvPr>
          <p:cNvCxnSpPr>
            <a:cxnSpLocks/>
            <a:endCxn id="35" idx="0"/>
          </p:cNvCxnSpPr>
          <p:nvPr/>
        </p:nvCxnSpPr>
        <p:spPr>
          <a:xfrm>
            <a:off x="3807135" y="4954115"/>
            <a:ext cx="0" cy="245192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3F7D925F-B66B-4EC5-ADAE-C000FB062463}"/>
              </a:ext>
            </a:extLst>
          </p:cNvPr>
          <p:cNvCxnSpPr>
            <a:cxnSpLocks/>
          </p:cNvCxnSpPr>
          <p:nvPr/>
        </p:nvCxnSpPr>
        <p:spPr>
          <a:xfrm flipV="1">
            <a:off x="7294722" y="4931484"/>
            <a:ext cx="1392819" cy="9534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B71492CA-BB31-4C3B-93B7-FB9F25171E1E}"/>
              </a:ext>
            </a:extLst>
          </p:cNvPr>
          <p:cNvCxnSpPr>
            <a:cxnSpLocks/>
          </p:cNvCxnSpPr>
          <p:nvPr/>
        </p:nvCxnSpPr>
        <p:spPr>
          <a:xfrm>
            <a:off x="8687541" y="4941018"/>
            <a:ext cx="0" cy="258289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: Rounded Corners 54">
            <a:extLst>
              <a:ext uri="{FF2B5EF4-FFF2-40B4-BE49-F238E27FC236}">
                <a16:creationId xmlns:a16="http://schemas.microsoft.com/office/drawing/2014/main" id="{5CEDB7CE-6327-4829-84E0-115191022185}"/>
              </a:ext>
            </a:extLst>
          </p:cNvPr>
          <p:cNvSpPr/>
          <p:nvPr/>
        </p:nvSpPr>
        <p:spPr>
          <a:xfrm>
            <a:off x="180274" y="3474358"/>
            <a:ext cx="1927911" cy="681555"/>
          </a:xfrm>
          <a:prstGeom prst="roundRect">
            <a:avLst/>
          </a:prstGeom>
          <a:solidFill>
            <a:srgbClr val="7F3F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defRPr/>
            </a:pPr>
            <a:r>
              <a:rPr lang="en-GB" sz="1100" b="1" dirty="0">
                <a:solidFill>
                  <a:schemeClr val="bg1"/>
                </a:solidFill>
              </a:rPr>
              <a:t>Jim Messenger</a:t>
            </a:r>
          </a:p>
          <a:p>
            <a:pPr algn="ctr">
              <a:defRPr/>
            </a:pPr>
            <a:r>
              <a:rPr lang="en-GB" sz="1100" dirty="0">
                <a:solidFill>
                  <a:schemeClr val="bg1"/>
                </a:solidFill>
              </a:rPr>
              <a:t>Assistant Relationship</a:t>
            </a:r>
          </a:p>
          <a:p>
            <a:pPr algn="ctr">
              <a:defRPr/>
            </a:pPr>
            <a:r>
              <a:rPr lang="en-GB" sz="1100" dirty="0">
                <a:solidFill>
                  <a:schemeClr val="bg1"/>
                </a:solidFill>
              </a:rPr>
              <a:t>Manager South</a:t>
            </a:r>
          </a:p>
        </p:txBody>
      </p:sp>
      <p:sp>
        <p:nvSpPr>
          <p:cNvPr id="56" name="Rectangle: Rounded Corners 55">
            <a:extLst>
              <a:ext uri="{FF2B5EF4-FFF2-40B4-BE49-F238E27FC236}">
                <a16:creationId xmlns:a16="http://schemas.microsoft.com/office/drawing/2014/main" id="{E0E0266C-341E-4256-A87B-4B08661A12CD}"/>
              </a:ext>
            </a:extLst>
          </p:cNvPr>
          <p:cNvSpPr/>
          <p:nvPr/>
        </p:nvSpPr>
        <p:spPr>
          <a:xfrm>
            <a:off x="180274" y="4243488"/>
            <a:ext cx="1927911" cy="529155"/>
          </a:xfrm>
          <a:prstGeom prst="roundRect">
            <a:avLst/>
          </a:prstGeom>
          <a:solidFill>
            <a:srgbClr val="7F3F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defRPr/>
            </a:pPr>
            <a:r>
              <a:rPr lang="en-GB" sz="1100" b="1" dirty="0">
                <a:solidFill>
                  <a:schemeClr val="bg1"/>
                </a:solidFill>
              </a:rPr>
              <a:t>Vacant</a:t>
            </a:r>
          </a:p>
          <a:p>
            <a:pPr algn="ctr">
              <a:defRPr/>
            </a:pPr>
            <a:r>
              <a:rPr lang="en-GB" sz="1100" dirty="0">
                <a:solidFill>
                  <a:schemeClr val="bg1"/>
                </a:solidFill>
              </a:rPr>
              <a:t>Daily Mile Coordinator</a:t>
            </a:r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E738D549-65E2-4BCF-A54C-84A77CB1A0F3}"/>
              </a:ext>
            </a:extLst>
          </p:cNvPr>
          <p:cNvCxnSpPr>
            <a:cxnSpLocks/>
          </p:cNvCxnSpPr>
          <p:nvPr/>
        </p:nvCxnSpPr>
        <p:spPr>
          <a:xfrm flipH="1">
            <a:off x="1143757" y="3340214"/>
            <a:ext cx="947" cy="207962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AE5C3C4E-203D-428D-8AF6-A58F1D0A3764}"/>
              </a:ext>
            </a:extLst>
          </p:cNvPr>
          <p:cNvCxnSpPr>
            <a:cxnSpLocks/>
          </p:cNvCxnSpPr>
          <p:nvPr/>
        </p:nvCxnSpPr>
        <p:spPr>
          <a:xfrm flipH="1">
            <a:off x="1142810" y="4080930"/>
            <a:ext cx="947" cy="207962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3881D0FF-5AED-4B66-A7C6-B319FF11B70B}"/>
              </a:ext>
            </a:extLst>
          </p:cNvPr>
          <p:cNvSpPr/>
          <p:nvPr/>
        </p:nvSpPr>
        <p:spPr>
          <a:xfrm>
            <a:off x="2152245" y="3474357"/>
            <a:ext cx="1927911" cy="681555"/>
          </a:xfrm>
          <a:prstGeom prst="roundRect">
            <a:avLst/>
          </a:prstGeom>
          <a:solidFill>
            <a:srgbClr val="7F3F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defRPr/>
            </a:pPr>
            <a:r>
              <a:rPr lang="en-GB" sz="1100" b="1" dirty="0">
                <a:solidFill>
                  <a:schemeClr val="bg1"/>
                </a:solidFill>
              </a:rPr>
              <a:t>Courtenay Mosely</a:t>
            </a:r>
          </a:p>
          <a:p>
            <a:pPr algn="ctr">
              <a:defRPr/>
            </a:pPr>
            <a:r>
              <a:rPr lang="en-GB" sz="1100" dirty="0">
                <a:solidFill>
                  <a:schemeClr val="bg1"/>
                </a:solidFill>
              </a:rPr>
              <a:t>Assistant Relationship</a:t>
            </a:r>
          </a:p>
          <a:p>
            <a:pPr algn="ctr">
              <a:defRPr/>
            </a:pPr>
            <a:r>
              <a:rPr lang="en-GB" sz="1100" dirty="0">
                <a:solidFill>
                  <a:schemeClr val="bg1"/>
                </a:solidFill>
              </a:rPr>
              <a:t>Manager West</a:t>
            </a:r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DE44C231-2979-42FD-85DF-B211B05A2EA6}"/>
              </a:ext>
            </a:extLst>
          </p:cNvPr>
          <p:cNvCxnSpPr>
            <a:cxnSpLocks/>
          </p:cNvCxnSpPr>
          <p:nvPr/>
        </p:nvCxnSpPr>
        <p:spPr>
          <a:xfrm flipH="1">
            <a:off x="3112930" y="3347698"/>
            <a:ext cx="947" cy="207962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ectangle: Rounded Corners 62">
            <a:extLst>
              <a:ext uri="{FF2B5EF4-FFF2-40B4-BE49-F238E27FC236}">
                <a16:creationId xmlns:a16="http://schemas.microsoft.com/office/drawing/2014/main" id="{D01DCF93-8ED8-4BCC-9F55-F06B389C3439}"/>
              </a:ext>
            </a:extLst>
          </p:cNvPr>
          <p:cNvSpPr/>
          <p:nvPr/>
        </p:nvSpPr>
        <p:spPr>
          <a:xfrm>
            <a:off x="4120471" y="3498197"/>
            <a:ext cx="1927911" cy="681555"/>
          </a:xfrm>
          <a:prstGeom prst="roundRect">
            <a:avLst/>
          </a:prstGeom>
          <a:solidFill>
            <a:srgbClr val="7F3F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defRPr/>
            </a:pPr>
            <a:r>
              <a:rPr lang="en-GB" sz="1100" b="1" dirty="0">
                <a:solidFill>
                  <a:schemeClr val="bg1"/>
                </a:solidFill>
              </a:rPr>
              <a:t>Hollie Wood</a:t>
            </a:r>
          </a:p>
          <a:p>
            <a:pPr algn="ctr">
              <a:defRPr/>
            </a:pPr>
            <a:r>
              <a:rPr lang="en-GB" sz="1100" dirty="0">
                <a:solidFill>
                  <a:schemeClr val="bg1"/>
                </a:solidFill>
              </a:rPr>
              <a:t>Assistant Relationship</a:t>
            </a:r>
          </a:p>
          <a:p>
            <a:pPr algn="ctr">
              <a:defRPr/>
            </a:pPr>
            <a:r>
              <a:rPr lang="en-GB" sz="1100" dirty="0">
                <a:solidFill>
                  <a:schemeClr val="bg1"/>
                </a:solidFill>
              </a:rPr>
              <a:t>Manager Mid</a:t>
            </a:r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F10D564F-893A-4659-BCDD-DA9CED992643}"/>
              </a:ext>
            </a:extLst>
          </p:cNvPr>
          <p:cNvCxnSpPr>
            <a:cxnSpLocks/>
          </p:cNvCxnSpPr>
          <p:nvPr/>
        </p:nvCxnSpPr>
        <p:spPr>
          <a:xfrm flipH="1">
            <a:off x="5081156" y="3382797"/>
            <a:ext cx="947" cy="207962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ctangle: Rounded Corners 64">
            <a:extLst>
              <a:ext uri="{FF2B5EF4-FFF2-40B4-BE49-F238E27FC236}">
                <a16:creationId xmlns:a16="http://schemas.microsoft.com/office/drawing/2014/main" id="{0F16CC01-4355-4F73-834B-E5520B62057F}"/>
              </a:ext>
            </a:extLst>
          </p:cNvPr>
          <p:cNvSpPr/>
          <p:nvPr/>
        </p:nvSpPr>
        <p:spPr>
          <a:xfrm>
            <a:off x="6128174" y="3495679"/>
            <a:ext cx="1927911" cy="681555"/>
          </a:xfrm>
          <a:prstGeom prst="roundRect">
            <a:avLst/>
          </a:prstGeom>
          <a:solidFill>
            <a:srgbClr val="7F3F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defRPr/>
            </a:pPr>
            <a:r>
              <a:rPr lang="en-GB" sz="1100" b="1" dirty="0">
                <a:solidFill>
                  <a:schemeClr val="bg1"/>
                </a:solidFill>
              </a:rPr>
              <a:t>Stuart Tryhorn</a:t>
            </a:r>
          </a:p>
          <a:p>
            <a:pPr algn="ctr">
              <a:defRPr/>
            </a:pPr>
            <a:r>
              <a:rPr lang="en-GB" sz="1100" dirty="0">
                <a:solidFill>
                  <a:schemeClr val="bg1"/>
                </a:solidFill>
              </a:rPr>
              <a:t>Assistant Relationship</a:t>
            </a:r>
          </a:p>
          <a:p>
            <a:pPr algn="ctr">
              <a:defRPr/>
            </a:pPr>
            <a:r>
              <a:rPr lang="en-GB" sz="1100" dirty="0">
                <a:solidFill>
                  <a:schemeClr val="bg1"/>
                </a:solidFill>
              </a:rPr>
              <a:t>Manager Mid</a:t>
            </a:r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93D28542-C0EC-49DB-B377-5B57C9089CEA}"/>
              </a:ext>
            </a:extLst>
          </p:cNvPr>
          <p:cNvCxnSpPr>
            <a:cxnSpLocks/>
          </p:cNvCxnSpPr>
          <p:nvPr/>
        </p:nvCxnSpPr>
        <p:spPr>
          <a:xfrm flipH="1">
            <a:off x="7132318" y="3355351"/>
            <a:ext cx="947" cy="207962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ectangle: Rounded Corners 66">
            <a:extLst>
              <a:ext uri="{FF2B5EF4-FFF2-40B4-BE49-F238E27FC236}">
                <a16:creationId xmlns:a16="http://schemas.microsoft.com/office/drawing/2014/main" id="{3E22343E-1F55-45D9-933D-75D4DBB8575B}"/>
              </a:ext>
            </a:extLst>
          </p:cNvPr>
          <p:cNvSpPr/>
          <p:nvPr/>
        </p:nvSpPr>
        <p:spPr>
          <a:xfrm>
            <a:off x="8098597" y="3480185"/>
            <a:ext cx="1927911" cy="681555"/>
          </a:xfrm>
          <a:prstGeom prst="roundRect">
            <a:avLst/>
          </a:prstGeom>
          <a:solidFill>
            <a:srgbClr val="7F3F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defRPr/>
            </a:pPr>
            <a:r>
              <a:rPr lang="en-GB" sz="1100" b="1" dirty="0">
                <a:solidFill>
                  <a:schemeClr val="bg1"/>
                </a:solidFill>
              </a:rPr>
              <a:t>Ian Duggan</a:t>
            </a:r>
          </a:p>
          <a:p>
            <a:pPr algn="ctr">
              <a:defRPr/>
            </a:pPr>
            <a:r>
              <a:rPr lang="en-GB" sz="1100" dirty="0">
                <a:solidFill>
                  <a:schemeClr val="bg1"/>
                </a:solidFill>
              </a:rPr>
              <a:t>Assistant Relationship</a:t>
            </a:r>
          </a:p>
          <a:p>
            <a:pPr algn="ctr">
              <a:defRPr/>
            </a:pPr>
            <a:r>
              <a:rPr lang="en-GB" sz="1100" dirty="0">
                <a:solidFill>
                  <a:schemeClr val="bg1"/>
                </a:solidFill>
              </a:rPr>
              <a:t>Manager North</a:t>
            </a:r>
          </a:p>
        </p:txBody>
      </p:sp>
      <p:sp>
        <p:nvSpPr>
          <p:cNvPr id="69" name="Rectangle: Rounded Corners 68">
            <a:extLst>
              <a:ext uri="{FF2B5EF4-FFF2-40B4-BE49-F238E27FC236}">
                <a16:creationId xmlns:a16="http://schemas.microsoft.com/office/drawing/2014/main" id="{7EE3CF16-6683-4242-877F-AD1F36479C7B}"/>
              </a:ext>
            </a:extLst>
          </p:cNvPr>
          <p:cNvSpPr/>
          <p:nvPr/>
        </p:nvSpPr>
        <p:spPr>
          <a:xfrm>
            <a:off x="10063790" y="3469923"/>
            <a:ext cx="1927911" cy="681555"/>
          </a:xfrm>
          <a:prstGeom prst="roundRect">
            <a:avLst/>
          </a:prstGeom>
          <a:solidFill>
            <a:srgbClr val="7F3F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defRPr/>
            </a:pPr>
            <a:r>
              <a:rPr lang="en-GB" sz="1100" b="1" dirty="0">
                <a:solidFill>
                  <a:schemeClr val="bg1"/>
                </a:solidFill>
              </a:rPr>
              <a:t>Alexa Cadwallader</a:t>
            </a:r>
          </a:p>
          <a:p>
            <a:pPr algn="ctr">
              <a:defRPr/>
            </a:pPr>
            <a:r>
              <a:rPr lang="en-GB" sz="1100" dirty="0">
                <a:solidFill>
                  <a:schemeClr val="bg1"/>
                </a:solidFill>
              </a:rPr>
              <a:t>Assistant Relationship</a:t>
            </a:r>
          </a:p>
          <a:p>
            <a:pPr algn="ctr">
              <a:defRPr/>
            </a:pPr>
            <a:r>
              <a:rPr lang="en-GB" sz="1100" dirty="0">
                <a:solidFill>
                  <a:schemeClr val="bg1"/>
                </a:solidFill>
              </a:rPr>
              <a:t>Manager</a:t>
            </a:r>
          </a:p>
        </p:txBody>
      </p: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76E4DCA6-B961-4EA4-B78B-7488E5269BE4}"/>
              </a:ext>
            </a:extLst>
          </p:cNvPr>
          <p:cNvCxnSpPr>
            <a:cxnSpLocks/>
          </p:cNvCxnSpPr>
          <p:nvPr/>
        </p:nvCxnSpPr>
        <p:spPr>
          <a:xfrm flipH="1">
            <a:off x="9048460" y="3340214"/>
            <a:ext cx="947" cy="207962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657511B9-1BCB-4CA0-94CB-FB003564276F}"/>
              </a:ext>
            </a:extLst>
          </p:cNvPr>
          <p:cNvCxnSpPr>
            <a:cxnSpLocks/>
          </p:cNvCxnSpPr>
          <p:nvPr/>
        </p:nvCxnSpPr>
        <p:spPr>
          <a:xfrm flipH="1">
            <a:off x="11127530" y="3319004"/>
            <a:ext cx="947" cy="207962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2" name="Picture 41" descr="Logo&#10;&#10;Description automatically generated">
            <a:extLst>
              <a:ext uri="{FF2B5EF4-FFF2-40B4-BE49-F238E27FC236}">
                <a16:creationId xmlns:a16="http://schemas.microsoft.com/office/drawing/2014/main" id="{CDD296EC-3BAD-461C-B29F-826CC3E1CB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1682" y="6058858"/>
            <a:ext cx="1612121" cy="799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8815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0B4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39A1955-9214-4218-9E8F-9DAC8A86E29C}"/>
              </a:ext>
            </a:extLst>
          </p:cNvPr>
          <p:cNvSpPr/>
          <p:nvPr/>
        </p:nvSpPr>
        <p:spPr>
          <a:xfrm>
            <a:off x="153958" y="2949135"/>
            <a:ext cx="2314404" cy="973380"/>
          </a:xfrm>
          <a:prstGeom prst="roundRect">
            <a:avLst/>
          </a:prstGeom>
          <a:solidFill>
            <a:srgbClr val="F160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LEAD PROJECT ADMINISTRATOR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Neil Coggins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C8B84A4E-4E95-40A4-9B25-F45BED02FEAA}"/>
              </a:ext>
            </a:extLst>
          </p:cNvPr>
          <p:cNvSpPr/>
          <p:nvPr/>
        </p:nvSpPr>
        <p:spPr>
          <a:xfrm>
            <a:off x="153409" y="4641282"/>
            <a:ext cx="2314404" cy="973380"/>
          </a:xfrm>
          <a:prstGeom prst="roundRect">
            <a:avLst/>
          </a:prstGeom>
          <a:solidFill>
            <a:srgbClr val="F160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OFFICER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dirty="0">
                <a:solidFill>
                  <a:srgbClr val="002060"/>
                </a:solidFill>
                <a:latin typeface="Calibri" panose="020F0502020204030204"/>
              </a:rPr>
              <a:t>Marc </a:t>
            </a:r>
            <a:r>
              <a:rPr lang="en-GB" b="1" dirty="0" err="1">
                <a:solidFill>
                  <a:srgbClr val="002060"/>
                </a:solidFill>
                <a:latin typeface="Calibri" panose="020F0502020204030204"/>
              </a:rPr>
              <a:t>Pomroy</a:t>
            </a: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91FC78FF-9DB5-436C-9F84-20CF89D41FA5}"/>
              </a:ext>
            </a:extLst>
          </p:cNvPr>
          <p:cNvSpPr/>
          <p:nvPr/>
        </p:nvSpPr>
        <p:spPr>
          <a:xfrm>
            <a:off x="3148822" y="2945439"/>
            <a:ext cx="2314404" cy="973380"/>
          </a:xfrm>
          <a:prstGeom prst="roundRect">
            <a:avLst/>
          </a:prstGeom>
          <a:solidFill>
            <a:srgbClr val="F160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SENIOR RESEARCHER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Zoe Bloomfield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8FA6B73-4B10-44E4-86E7-7D773AB0C23D}"/>
              </a:ext>
            </a:extLst>
          </p:cNvPr>
          <p:cNvSpPr/>
          <p:nvPr/>
        </p:nvSpPr>
        <p:spPr>
          <a:xfrm>
            <a:off x="10068486" y="3947903"/>
            <a:ext cx="1900365" cy="1188211"/>
          </a:xfrm>
          <a:prstGeom prst="roundRect">
            <a:avLst/>
          </a:prstGeom>
          <a:solidFill>
            <a:srgbClr val="F160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TENDRING LOCAILITY CO-ORDINATOR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Cheryl Lomas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4C6DD9C-5112-4262-B907-B948D427BDDC}"/>
              </a:ext>
            </a:extLst>
          </p:cNvPr>
          <p:cNvSpPr txBox="1"/>
          <p:nvPr/>
        </p:nvSpPr>
        <p:spPr>
          <a:xfrm>
            <a:off x="1672213" y="54309"/>
            <a:ext cx="88475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ACTIVE ESSEX – LOCAL DELIVERY PILOT STRUCTURE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BC6BB3FA-B8D8-4FC0-A97F-C9E57E4F39C0}"/>
              </a:ext>
            </a:extLst>
          </p:cNvPr>
          <p:cNvSpPr/>
          <p:nvPr/>
        </p:nvSpPr>
        <p:spPr>
          <a:xfrm>
            <a:off x="5004787" y="702590"/>
            <a:ext cx="2314404" cy="973380"/>
          </a:xfrm>
          <a:prstGeom prst="roundRect">
            <a:avLst/>
          </a:prstGeom>
          <a:solidFill>
            <a:srgbClr val="F160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LDP PROJECT LEAD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Jason Fergus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C8D2D78F-BC8D-41AD-9E7D-3F84502A76F1}"/>
              </a:ext>
            </a:extLst>
          </p:cNvPr>
          <p:cNvSpPr/>
          <p:nvPr/>
        </p:nvSpPr>
        <p:spPr>
          <a:xfrm>
            <a:off x="9111209" y="1385499"/>
            <a:ext cx="2314404" cy="973380"/>
          </a:xfrm>
          <a:prstGeom prst="roundRect">
            <a:avLst/>
          </a:prstGeom>
          <a:solidFill>
            <a:srgbClr val="F160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SENIOR PROJECT </a:t>
            </a:r>
            <a:r>
              <a:rPr lang="en-GB" b="1" dirty="0">
                <a:solidFill>
                  <a:prstClr val="white"/>
                </a:solidFill>
              </a:rPr>
              <a:t>MANAGER</a:t>
            </a: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Kerry McDonald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35DE5077-5D46-42C7-8FCD-9FD2B34AFC7F}"/>
              </a:ext>
            </a:extLst>
          </p:cNvPr>
          <p:cNvSpPr/>
          <p:nvPr/>
        </p:nvSpPr>
        <p:spPr>
          <a:xfrm>
            <a:off x="3152771" y="4641282"/>
            <a:ext cx="2314404" cy="973380"/>
          </a:xfrm>
          <a:prstGeom prst="roundRect">
            <a:avLst/>
          </a:prstGeom>
          <a:solidFill>
            <a:srgbClr val="F160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ANAYLST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Amos Turin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7358A60-087A-4969-8068-E87D7067BE0E}"/>
              </a:ext>
            </a:extLst>
          </p:cNvPr>
          <p:cNvCxnSpPr>
            <a:cxnSpLocks/>
            <a:stCxn id="9" idx="3"/>
          </p:cNvCxnSpPr>
          <p:nvPr/>
        </p:nvCxnSpPr>
        <p:spPr>
          <a:xfrm flipV="1">
            <a:off x="7319191" y="1180796"/>
            <a:ext cx="2949220" cy="8484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0793025-EE3E-4B16-9FC2-9E24E0BB68BC}"/>
              </a:ext>
            </a:extLst>
          </p:cNvPr>
          <p:cNvCxnSpPr>
            <a:endCxn id="10" idx="0"/>
          </p:cNvCxnSpPr>
          <p:nvPr/>
        </p:nvCxnSpPr>
        <p:spPr>
          <a:xfrm>
            <a:off x="10268411" y="1188441"/>
            <a:ext cx="0" cy="197058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D6CE430C-A94A-449D-BFF2-B3AF0E6500B3}"/>
              </a:ext>
            </a:extLst>
          </p:cNvPr>
          <p:cNvCxnSpPr>
            <a:cxnSpLocks/>
            <a:endCxn id="4" idx="0"/>
          </p:cNvCxnSpPr>
          <p:nvPr/>
        </p:nvCxnSpPr>
        <p:spPr>
          <a:xfrm>
            <a:off x="1311160" y="2649906"/>
            <a:ext cx="0" cy="299229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835AFDF-A5A9-4789-B5ED-92BC4910AF2E}"/>
              </a:ext>
            </a:extLst>
          </p:cNvPr>
          <p:cNvCxnSpPr>
            <a:cxnSpLocks/>
          </p:cNvCxnSpPr>
          <p:nvPr/>
        </p:nvCxnSpPr>
        <p:spPr>
          <a:xfrm>
            <a:off x="6107529" y="1675970"/>
            <a:ext cx="0" cy="196219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A2F2727-4C64-4652-9C6E-550E96F1A34A}"/>
              </a:ext>
            </a:extLst>
          </p:cNvPr>
          <p:cNvCxnSpPr>
            <a:cxnSpLocks/>
          </p:cNvCxnSpPr>
          <p:nvPr/>
        </p:nvCxnSpPr>
        <p:spPr>
          <a:xfrm>
            <a:off x="7353332" y="3591663"/>
            <a:ext cx="3625496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77BF9C43-08C0-48D5-A885-23D788242116}"/>
              </a:ext>
            </a:extLst>
          </p:cNvPr>
          <p:cNvCxnSpPr>
            <a:cxnSpLocks/>
          </p:cNvCxnSpPr>
          <p:nvPr/>
        </p:nvCxnSpPr>
        <p:spPr>
          <a:xfrm>
            <a:off x="10978828" y="3591663"/>
            <a:ext cx="0" cy="311676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D3EE9BE0-DE21-46DA-9723-71BDC6914597}"/>
              </a:ext>
            </a:extLst>
          </p:cNvPr>
          <p:cNvCxnSpPr>
            <a:cxnSpLocks/>
            <a:endCxn id="5" idx="0"/>
          </p:cNvCxnSpPr>
          <p:nvPr/>
        </p:nvCxnSpPr>
        <p:spPr>
          <a:xfrm>
            <a:off x="1305309" y="3932613"/>
            <a:ext cx="5302" cy="70866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9AD2CF61-9104-419D-98A3-299949EFFB52}"/>
              </a:ext>
            </a:extLst>
          </p:cNvPr>
          <p:cNvCxnSpPr>
            <a:cxnSpLocks/>
          </p:cNvCxnSpPr>
          <p:nvPr/>
        </p:nvCxnSpPr>
        <p:spPr>
          <a:xfrm>
            <a:off x="7391186" y="1872189"/>
            <a:ext cx="0" cy="48669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80F7DA7D-3764-43D0-A79F-7ACF8E6C6B22}"/>
              </a:ext>
            </a:extLst>
          </p:cNvPr>
          <p:cNvCxnSpPr>
            <a:cxnSpLocks/>
          </p:cNvCxnSpPr>
          <p:nvPr/>
        </p:nvCxnSpPr>
        <p:spPr>
          <a:xfrm>
            <a:off x="7353332" y="3279987"/>
            <a:ext cx="0" cy="311676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8F3D0634-C4E5-45A8-BF7B-C2B62F207E88}"/>
              </a:ext>
            </a:extLst>
          </p:cNvPr>
          <p:cNvCxnSpPr>
            <a:cxnSpLocks/>
            <a:endCxn id="11" idx="0"/>
          </p:cNvCxnSpPr>
          <p:nvPr/>
        </p:nvCxnSpPr>
        <p:spPr>
          <a:xfrm>
            <a:off x="4306024" y="3918819"/>
            <a:ext cx="3949" cy="722463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5A7E2B68-22D2-4DAD-9871-6160A843E9B6}"/>
              </a:ext>
            </a:extLst>
          </p:cNvPr>
          <p:cNvCxnSpPr>
            <a:cxnSpLocks/>
          </p:cNvCxnSpPr>
          <p:nvPr/>
        </p:nvCxnSpPr>
        <p:spPr>
          <a:xfrm>
            <a:off x="9225149" y="4231842"/>
            <a:ext cx="0" cy="589135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E7D04F9B-83B1-44CD-BB75-A2B60F3F4D11}"/>
              </a:ext>
            </a:extLst>
          </p:cNvPr>
          <p:cNvCxnSpPr>
            <a:cxnSpLocks/>
          </p:cNvCxnSpPr>
          <p:nvPr/>
        </p:nvCxnSpPr>
        <p:spPr>
          <a:xfrm flipV="1">
            <a:off x="2963816" y="1180796"/>
            <a:ext cx="2040971" cy="3009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7379CDFF-0622-4241-83A3-52A5FD017D61}"/>
              </a:ext>
            </a:extLst>
          </p:cNvPr>
          <p:cNvCxnSpPr>
            <a:cxnSpLocks/>
          </p:cNvCxnSpPr>
          <p:nvPr/>
        </p:nvCxnSpPr>
        <p:spPr>
          <a:xfrm>
            <a:off x="1305309" y="2640987"/>
            <a:ext cx="1658507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742A2D04-80F0-4E02-BA6D-ED704CF35AB2}"/>
              </a:ext>
            </a:extLst>
          </p:cNvPr>
          <p:cNvSpPr/>
          <p:nvPr/>
        </p:nvSpPr>
        <p:spPr>
          <a:xfrm>
            <a:off x="1821604" y="1385499"/>
            <a:ext cx="2314404" cy="973380"/>
          </a:xfrm>
          <a:prstGeom prst="roundRect">
            <a:avLst/>
          </a:prstGeom>
          <a:solidFill>
            <a:srgbClr val="F160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SENIOR PROJECT MANAGER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Rob Hayne</a:t>
            </a: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5DF69245-4B0D-463F-A91F-0C65A951A0F1}"/>
              </a:ext>
            </a:extLst>
          </p:cNvPr>
          <p:cNvCxnSpPr/>
          <p:nvPr/>
        </p:nvCxnSpPr>
        <p:spPr>
          <a:xfrm>
            <a:off x="2967162" y="1173579"/>
            <a:ext cx="0" cy="197058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CCA30D3C-3091-48A8-BB47-7E53C68363C1}"/>
              </a:ext>
            </a:extLst>
          </p:cNvPr>
          <p:cNvCxnSpPr>
            <a:cxnSpLocks/>
            <a:stCxn id="33" idx="3"/>
            <a:endCxn id="10" idx="1"/>
          </p:cNvCxnSpPr>
          <p:nvPr/>
        </p:nvCxnSpPr>
        <p:spPr>
          <a:xfrm>
            <a:off x="4136008" y="1872189"/>
            <a:ext cx="4975201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F584A93A-784C-4CB8-BE55-294E04F90140}"/>
              </a:ext>
            </a:extLst>
          </p:cNvPr>
          <p:cNvSpPr/>
          <p:nvPr/>
        </p:nvSpPr>
        <p:spPr>
          <a:xfrm>
            <a:off x="6216447" y="2358879"/>
            <a:ext cx="2314404" cy="973380"/>
          </a:xfrm>
          <a:prstGeom prst="roundRect">
            <a:avLst/>
          </a:prstGeom>
          <a:solidFill>
            <a:srgbClr val="F160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DELIVERY MANAGER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Kelly Harman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CE84159B-8729-4EDF-BD54-4BD5F5B92C4B}"/>
              </a:ext>
            </a:extLst>
          </p:cNvPr>
          <p:cNvCxnSpPr>
            <a:cxnSpLocks/>
            <a:endCxn id="33" idx="2"/>
          </p:cNvCxnSpPr>
          <p:nvPr/>
        </p:nvCxnSpPr>
        <p:spPr>
          <a:xfrm flipV="1">
            <a:off x="2978806" y="2358879"/>
            <a:ext cx="0" cy="291027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771C9870-B491-499E-B4DE-6273C65A4505}"/>
              </a:ext>
            </a:extLst>
          </p:cNvPr>
          <p:cNvCxnSpPr>
            <a:cxnSpLocks/>
          </p:cNvCxnSpPr>
          <p:nvPr/>
        </p:nvCxnSpPr>
        <p:spPr>
          <a:xfrm>
            <a:off x="2963816" y="2641749"/>
            <a:ext cx="1342208" cy="8157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0B36A820-329E-4797-8C33-44FEC7FD409A}"/>
              </a:ext>
            </a:extLst>
          </p:cNvPr>
          <p:cNvCxnSpPr>
            <a:cxnSpLocks/>
          </p:cNvCxnSpPr>
          <p:nvPr/>
        </p:nvCxnSpPr>
        <p:spPr>
          <a:xfrm>
            <a:off x="4306024" y="2649906"/>
            <a:ext cx="0" cy="28618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1BD8244A-077B-4AD0-A05B-7D79661A7EB6}"/>
              </a:ext>
            </a:extLst>
          </p:cNvPr>
          <p:cNvSpPr/>
          <p:nvPr/>
        </p:nvSpPr>
        <p:spPr>
          <a:xfrm>
            <a:off x="7909453" y="3946046"/>
            <a:ext cx="1900365" cy="1235979"/>
          </a:xfrm>
          <a:prstGeom prst="roundRect">
            <a:avLst/>
          </a:prstGeom>
          <a:solidFill>
            <a:srgbClr val="F160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COLCHESTER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LOCAILITY CO-ORDINATOR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Sarah Stokes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2" name="Rectangle: Rounded Corners 61">
            <a:extLst>
              <a:ext uri="{FF2B5EF4-FFF2-40B4-BE49-F238E27FC236}">
                <a16:creationId xmlns:a16="http://schemas.microsoft.com/office/drawing/2014/main" id="{6A082DBF-9FB5-42C7-8EBF-5FC234F2262A}"/>
              </a:ext>
            </a:extLst>
          </p:cNvPr>
          <p:cNvSpPr/>
          <p:nvPr/>
        </p:nvSpPr>
        <p:spPr>
          <a:xfrm>
            <a:off x="5733818" y="3941030"/>
            <a:ext cx="1900365" cy="1240999"/>
          </a:xfrm>
          <a:prstGeom prst="roundRect">
            <a:avLst/>
          </a:prstGeom>
          <a:solidFill>
            <a:srgbClr val="F160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BASILDON LOCALITY CO-ORDINATOR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Gurnam Kasbia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85AD46CA-0516-41F7-B1D0-8D3FB6F9804E}"/>
              </a:ext>
            </a:extLst>
          </p:cNvPr>
          <p:cNvCxnSpPr>
            <a:cxnSpLocks/>
          </p:cNvCxnSpPr>
          <p:nvPr/>
        </p:nvCxnSpPr>
        <p:spPr>
          <a:xfrm>
            <a:off x="8837733" y="3591663"/>
            <a:ext cx="0" cy="311676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6340D290-D21A-452F-9E1A-D9CF458FA02D}"/>
              </a:ext>
            </a:extLst>
          </p:cNvPr>
          <p:cNvCxnSpPr>
            <a:cxnSpLocks/>
          </p:cNvCxnSpPr>
          <p:nvPr/>
        </p:nvCxnSpPr>
        <p:spPr>
          <a:xfrm>
            <a:off x="6621687" y="3591663"/>
            <a:ext cx="0" cy="35624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2F1E6D73-78B4-4346-B716-0FFCEEA2C8E7}"/>
              </a:ext>
            </a:extLst>
          </p:cNvPr>
          <p:cNvCxnSpPr>
            <a:cxnSpLocks/>
          </p:cNvCxnSpPr>
          <p:nvPr/>
        </p:nvCxnSpPr>
        <p:spPr>
          <a:xfrm>
            <a:off x="6621687" y="3591663"/>
            <a:ext cx="73164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5" name="Picture 44" descr="Logo, company name&#10;&#10;Description automatically generated">
            <a:extLst>
              <a:ext uri="{FF2B5EF4-FFF2-40B4-BE49-F238E27FC236}">
                <a16:creationId xmlns:a16="http://schemas.microsoft.com/office/drawing/2014/main" id="{0062817A-3C63-43E6-B8A1-EBD68514A4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8857" y="5788534"/>
            <a:ext cx="1649994" cy="1099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3145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0B4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39A1955-9214-4218-9E8F-9DAC8A86E29C}"/>
              </a:ext>
            </a:extLst>
          </p:cNvPr>
          <p:cNvSpPr/>
          <p:nvPr/>
        </p:nvSpPr>
        <p:spPr>
          <a:xfrm>
            <a:off x="329844" y="3263635"/>
            <a:ext cx="2542132" cy="1907567"/>
          </a:xfrm>
          <a:prstGeom prst="roundRect">
            <a:avLst/>
          </a:prstGeom>
          <a:solidFill>
            <a:srgbClr val="00AD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NORTH QUADRANT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Locality Coordinator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Suzanne Page</a:t>
            </a:r>
            <a:endParaRPr kumimoji="0" lang="en-GB" sz="1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North steering group lead Tendring/Colchester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Family engagement lead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C8B84A4E-4E95-40A4-9B25-F45BED02FEAA}"/>
              </a:ext>
            </a:extLst>
          </p:cNvPr>
          <p:cNvSpPr/>
          <p:nvPr/>
        </p:nvSpPr>
        <p:spPr>
          <a:xfrm>
            <a:off x="3108469" y="3310367"/>
            <a:ext cx="2916249" cy="1820377"/>
          </a:xfrm>
          <a:prstGeom prst="roundRect">
            <a:avLst/>
          </a:prstGeom>
          <a:solidFill>
            <a:srgbClr val="00AD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MID QUADRANT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Locality Coordinator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Chloe Hinds</a:t>
            </a:r>
            <a:endParaRPr kumimoji="0" lang="en-GB" sz="1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Mid steering group lead Chelmsford/Maldon/Braintree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virtual and remote offer lead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n-GB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91FC78FF-9DB5-436C-9F84-20CF89D41FA5}"/>
              </a:ext>
            </a:extLst>
          </p:cNvPr>
          <p:cNvSpPr/>
          <p:nvPr/>
        </p:nvSpPr>
        <p:spPr>
          <a:xfrm>
            <a:off x="6289797" y="3351297"/>
            <a:ext cx="2581852" cy="1806310"/>
          </a:xfrm>
          <a:prstGeom prst="roundRect">
            <a:avLst/>
          </a:prstGeom>
          <a:solidFill>
            <a:srgbClr val="00AD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WEST QUADRANT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Locality Coordinator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Emma Meeks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West steering group lead Uttlesford/Harlow/Epping Forest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Enrichment activity lead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8FA6B73-4B10-44E4-86E7-7D773AB0C23D}"/>
              </a:ext>
            </a:extLst>
          </p:cNvPr>
          <p:cNvSpPr/>
          <p:nvPr/>
        </p:nvSpPr>
        <p:spPr>
          <a:xfrm>
            <a:off x="9103189" y="3378717"/>
            <a:ext cx="2773182" cy="1820351"/>
          </a:xfrm>
          <a:prstGeom prst="roundRect">
            <a:avLst/>
          </a:prstGeom>
          <a:solidFill>
            <a:srgbClr val="00AD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SOUTH QUADRANT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Locality Coordinator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Nicola Smith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South steering group lead Brentwood/Basildon/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Rochford/Castlepoint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SEND and wellbeing lead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4C6DD9C-5112-4262-B907-B948D427BDDC}"/>
              </a:ext>
            </a:extLst>
          </p:cNvPr>
          <p:cNvSpPr txBox="1"/>
          <p:nvPr/>
        </p:nvSpPr>
        <p:spPr>
          <a:xfrm>
            <a:off x="1205419" y="-84479"/>
            <a:ext cx="102750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ACTIVE ESSEX - HOLIDAY ACTIVITY FUND (HAF) STRUCTURE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BC6BB3FA-B8D8-4FC0-A97F-C9E57E4F39C0}"/>
              </a:ext>
            </a:extLst>
          </p:cNvPr>
          <p:cNvSpPr/>
          <p:nvPr/>
        </p:nvSpPr>
        <p:spPr>
          <a:xfrm>
            <a:off x="4482822" y="1268334"/>
            <a:ext cx="2314404" cy="973380"/>
          </a:xfrm>
          <a:prstGeom prst="roundRect">
            <a:avLst/>
          </a:prstGeom>
          <a:solidFill>
            <a:srgbClr val="00AD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HAF PROJECT LEAD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Louise Voyce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C8D2D78F-BC8D-41AD-9E7D-3F84502A76F1}"/>
              </a:ext>
            </a:extLst>
          </p:cNvPr>
          <p:cNvSpPr/>
          <p:nvPr/>
        </p:nvSpPr>
        <p:spPr>
          <a:xfrm>
            <a:off x="7419669" y="1922443"/>
            <a:ext cx="4456702" cy="857620"/>
          </a:xfrm>
          <a:prstGeom prst="roundRect">
            <a:avLst/>
          </a:prstGeom>
          <a:solidFill>
            <a:srgbClr val="00AD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HAF PROJECT ASSISTANT LEAD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Alexa Cadwallader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Lead on secondary school age and outreach offer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35DE5077-5D46-42C7-8FCD-9FD2B34AFC7F}"/>
              </a:ext>
            </a:extLst>
          </p:cNvPr>
          <p:cNvSpPr/>
          <p:nvPr/>
        </p:nvSpPr>
        <p:spPr>
          <a:xfrm>
            <a:off x="2517903" y="5667848"/>
            <a:ext cx="2314404" cy="973380"/>
          </a:xfrm>
          <a:prstGeom prst="roundRect">
            <a:avLst/>
          </a:prstGeom>
          <a:solidFill>
            <a:srgbClr val="00AD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HAF ADMIN OFFICER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Nicola </a:t>
            </a:r>
            <a:r>
              <a:rPr lang="en-GB" b="1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/>
              </a:rPr>
              <a:t>Evans</a:t>
            </a: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AEADC697-E759-46CB-B038-931C67168670}"/>
              </a:ext>
            </a:extLst>
          </p:cNvPr>
          <p:cNvSpPr/>
          <p:nvPr/>
        </p:nvSpPr>
        <p:spPr>
          <a:xfrm>
            <a:off x="7794211" y="5667848"/>
            <a:ext cx="2418923" cy="973380"/>
          </a:xfrm>
          <a:prstGeom prst="roundRect">
            <a:avLst/>
          </a:prstGeom>
          <a:solidFill>
            <a:srgbClr val="00AD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HAF COMMS OFFICER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/>
              </a:rPr>
              <a:t>Laura Dickinson </a:t>
            </a: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7358A60-087A-4969-8068-E87D7067BE0E}"/>
              </a:ext>
            </a:extLst>
          </p:cNvPr>
          <p:cNvCxnSpPr>
            <a:cxnSpLocks/>
            <a:stCxn id="9" idx="3"/>
          </p:cNvCxnSpPr>
          <p:nvPr/>
        </p:nvCxnSpPr>
        <p:spPr>
          <a:xfrm>
            <a:off x="6797226" y="1755024"/>
            <a:ext cx="5205619" cy="28413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0793025-EE3E-4B16-9FC2-9E24E0BB68BC}"/>
              </a:ext>
            </a:extLst>
          </p:cNvPr>
          <p:cNvCxnSpPr>
            <a:cxnSpLocks/>
            <a:endCxn id="10" idx="0"/>
          </p:cNvCxnSpPr>
          <p:nvPr/>
        </p:nvCxnSpPr>
        <p:spPr>
          <a:xfrm>
            <a:off x="9648020" y="1801389"/>
            <a:ext cx="0" cy="121054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6262F6A-2E2E-494C-A0E5-432AB176A9BD}"/>
              </a:ext>
            </a:extLst>
          </p:cNvPr>
          <p:cNvCxnSpPr>
            <a:cxnSpLocks/>
          </p:cNvCxnSpPr>
          <p:nvPr/>
        </p:nvCxnSpPr>
        <p:spPr>
          <a:xfrm>
            <a:off x="1435468" y="3040072"/>
            <a:ext cx="9040244" cy="40459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D8C52C3-DB12-4EF9-A98D-836C1E00A8A8}"/>
              </a:ext>
            </a:extLst>
          </p:cNvPr>
          <p:cNvCxnSpPr>
            <a:cxnSpLocks/>
          </p:cNvCxnSpPr>
          <p:nvPr/>
        </p:nvCxnSpPr>
        <p:spPr>
          <a:xfrm flipH="1">
            <a:off x="10475712" y="3066587"/>
            <a:ext cx="5666" cy="31213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D6CE430C-A94A-449D-BFF2-B3AF0E6500B3}"/>
              </a:ext>
            </a:extLst>
          </p:cNvPr>
          <p:cNvCxnSpPr>
            <a:cxnSpLocks/>
          </p:cNvCxnSpPr>
          <p:nvPr/>
        </p:nvCxnSpPr>
        <p:spPr>
          <a:xfrm>
            <a:off x="1449536" y="3040072"/>
            <a:ext cx="0" cy="217193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58911983-C031-4D32-8ECE-70F6C87013F2}"/>
              </a:ext>
            </a:extLst>
          </p:cNvPr>
          <p:cNvCxnSpPr>
            <a:cxnSpLocks/>
          </p:cNvCxnSpPr>
          <p:nvPr/>
        </p:nvCxnSpPr>
        <p:spPr>
          <a:xfrm flipH="1">
            <a:off x="7677727" y="3066587"/>
            <a:ext cx="4247" cy="239272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6C46FF25-820D-4E11-9201-E3FB2D49C620}"/>
              </a:ext>
            </a:extLst>
          </p:cNvPr>
          <p:cNvCxnSpPr>
            <a:cxnSpLocks/>
          </p:cNvCxnSpPr>
          <p:nvPr/>
        </p:nvCxnSpPr>
        <p:spPr>
          <a:xfrm>
            <a:off x="4681308" y="3066587"/>
            <a:ext cx="0" cy="229173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835AFDF-A5A9-4789-B5ED-92BC4910AF2E}"/>
              </a:ext>
            </a:extLst>
          </p:cNvPr>
          <p:cNvCxnSpPr>
            <a:cxnSpLocks/>
            <a:stCxn id="9" idx="2"/>
          </p:cNvCxnSpPr>
          <p:nvPr/>
        </p:nvCxnSpPr>
        <p:spPr>
          <a:xfrm>
            <a:off x="5640024" y="2241714"/>
            <a:ext cx="0" cy="792112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A2F2727-4C64-4652-9C6E-550E96F1A34A}"/>
              </a:ext>
            </a:extLst>
          </p:cNvPr>
          <p:cNvCxnSpPr>
            <a:cxnSpLocks/>
          </p:cNvCxnSpPr>
          <p:nvPr/>
        </p:nvCxnSpPr>
        <p:spPr>
          <a:xfrm>
            <a:off x="1430863" y="5470432"/>
            <a:ext cx="9058917" cy="15515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77BF9C43-08C0-48D5-A885-23D788242116}"/>
              </a:ext>
            </a:extLst>
          </p:cNvPr>
          <p:cNvCxnSpPr>
            <a:cxnSpLocks/>
            <a:stCxn id="7" idx="2"/>
          </p:cNvCxnSpPr>
          <p:nvPr/>
        </p:nvCxnSpPr>
        <p:spPr>
          <a:xfrm>
            <a:off x="10489780" y="5199068"/>
            <a:ext cx="6423" cy="286879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D3EE9BE0-DE21-46DA-9723-71BDC6914597}"/>
              </a:ext>
            </a:extLst>
          </p:cNvPr>
          <p:cNvCxnSpPr>
            <a:cxnSpLocks/>
          </p:cNvCxnSpPr>
          <p:nvPr/>
        </p:nvCxnSpPr>
        <p:spPr>
          <a:xfrm>
            <a:off x="1437286" y="5171203"/>
            <a:ext cx="0" cy="29922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9AD2CF61-9104-419D-98A3-299949EFFB52}"/>
              </a:ext>
            </a:extLst>
          </p:cNvPr>
          <p:cNvCxnSpPr>
            <a:cxnSpLocks/>
          </p:cNvCxnSpPr>
          <p:nvPr/>
        </p:nvCxnSpPr>
        <p:spPr>
          <a:xfrm>
            <a:off x="7479391" y="5157990"/>
            <a:ext cx="0" cy="311676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80F7DA7D-3764-43D0-A79F-7ACF8E6C6B22}"/>
              </a:ext>
            </a:extLst>
          </p:cNvPr>
          <p:cNvCxnSpPr>
            <a:cxnSpLocks/>
          </p:cNvCxnSpPr>
          <p:nvPr/>
        </p:nvCxnSpPr>
        <p:spPr>
          <a:xfrm>
            <a:off x="4586936" y="5130744"/>
            <a:ext cx="0" cy="311676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8F3D0634-C4E5-45A8-BF7B-C2B62F207E88}"/>
              </a:ext>
            </a:extLst>
          </p:cNvPr>
          <p:cNvCxnSpPr>
            <a:cxnSpLocks/>
            <a:endCxn id="11" idx="0"/>
          </p:cNvCxnSpPr>
          <p:nvPr/>
        </p:nvCxnSpPr>
        <p:spPr>
          <a:xfrm>
            <a:off x="3675105" y="5485947"/>
            <a:ext cx="0" cy="181901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5A7E2B68-22D2-4DAD-9871-6160A843E9B6}"/>
              </a:ext>
            </a:extLst>
          </p:cNvPr>
          <p:cNvCxnSpPr>
            <a:cxnSpLocks/>
            <a:endCxn id="12" idx="0"/>
          </p:cNvCxnSpPr>
          <p:nvPr/>
        </p:nvCxnSpPr>
        <p:spPr>
          <a:xfrm>
            <a:off x="9003673" y="5510891"/>
            <a:ext cx="0" cy="156957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E7D04F9B-83B1-44CD-BB75-A2B60F3F4D11}"/>
              </a:ext>
            </a:extLst>
          </p:cNvPr>
          <p:cNvCxnSpPr>
            <a:cxnSpLocks/>
            <a:endCxn id="9" idx="1"/>
          </p:cNvCxnSpPr>
          <p:nvPr/>
        </p:nvCxnSpPr>
        <p:spPr>
          <a:xfrm>
            <a:off x="139508" y="1737636"/>
            <a:ext cx="4343314" cy="17388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136563BC-A1B8-422A-82B4-99C711628A84}"/>
              </a:ext>
            </a:extLst>
          </p:cNvPr>
          <p:cNvCxnSpPr>
            <a:cxnSpLocks/>
          </p:cNvCxnSpPr>
          <p:nvPr/>
        </p:nvCxnSpPr>
        <p:spPr>
          <a:xfrm>
            <a:off x="139509" y="1746330"/>
            <a:ext cx="0" cy="4408208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64B027F1-6334-47B4-ADE8-E8126CADCEB3}"/>
              </a:ext>
            </a:extLst>
          </p:cNvPr>
          <p:cNvCxnSpPr>
            <a:cxnSpLocks/>
          </p:cNvCxnSpPr>
          <p:nvPr/>
        </p:nvCxnSpPr>
        <p:spPr>
          <a:xfrm>
            <a:off x="12002845" y="1787546"/>
            <a:ext cx="0" cy="4366992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6D23C896-DA44-4B4C-9D4B-AE47FC26BB1D}"/>
              </a:ext>
            </a:extLst>
          </p:cNvPr>
          <p:cNvCxnSpPr>
            <a:cxnSpLocks/>
            <a:stCxn id="12" idx="3"/>
          </p:cNvCxnSpPr>
          <p:nvPr/>
        </p:nvCxnSpPr>
        <p:spPr>
          <a:xfrm>
            <a:off x="10213134" y="6154538"/>
            <a:ext cx="1789711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7379CDFF-0622-4241-83A3-52A5FD017D61}"/>
              </a:ext>
            </a:extLst>
          </p:cNvPr>
          <p:cNvCxnSpPr>
            <a:cxnSpLocks/>
            <a:endCxn id="11" idx="1"/>
          </p:cNvCxnSpPr>
          <p:nvPr/>
        </p:nvCxnSpPr>
        <p:spPr>
          <a:xfrm>
            <a:off x="139509" y="6154538"/>
            <a:ext cx="2378394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3EF1B2FE-DAE4-4D2F-984F-45A6F89E85A5}"/>
              </a:ext>
            </a:extLst>
          </p:cNvPr>
          <p:cNvSpPr/>
          <p:nvPr/>
        </p:nvSpPr>
        <p:spPr>
          <a:xfrm>
            <a:off x="1449536" y="539263"/>
            <a:ext cx="2613936" cy="973380"/>
          </a:xfrm>
          <a:prstGeom prst="roundRect">
            <a:avLst/>
          </a:prstGeom>
          <a:solidFill>
            <a:srgbClr val="00AD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DELEGATED AUTHORITY for delivery partners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Jason Fergus</a:t>
            </a:r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AA898EB2-9D4D-42AA-BD78-B6C93F0AECCC}"/>
              </a:ext>
            </a:extLst>
          </p:cNvPr>
          <p:cNvSpPr/>
          <p:nvPr/>
        </p:nvSpPr>
        <p:spPr>
          <a:xfrm>
            <a:off x="7437691" y="568000"/>
            <a:ext cx="2314404" cy="973380"/>
          </a:xfrm>
          <a:prstGeom prst="roundRect">
            <a:avLst/>
          </a:prstGeom>
          <a:solidFill>
            <a:srgbClr val="00AD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ECC CABINET LEAD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Cllr Louise McKinley</a:t>
            </a:r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4F7E2F39-29AA-4E2C-B62D-94B6A664C186}"/>
              </a:ext>
            </a:extLst>
          </p:cNvPr>
          <p:cNvCxnSpPr>
            <a:cxnSpLocks/>
          </p:cNvCxnSpPr>
          <p:nvPr/>
        </p:nvCxnSpPr>
        <p:spPr>
          <a:xfrm>
            <a:off x="4063472" y="1025953"/>
            <a:ext cx="3374219" cy="2589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A86C1DFC-31C5-4162-A170-E974824C1412}"/>
              </a:ext>
            </a:extLst>
          </p:cNvPr>
          <p:cNvCxnSpPr>
            <a:cxnSpLocks/>
          </p:cNvCxnSpPr>
          <p:nvPr/>
        </p:nvCxnSpPr>
        <p:spPr>
          <a:xfrm>
            <a:off x="5612479" y="1025953"/>
            <a:ext cx="0" cy="261007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B898388A-580C-419E-A1A3-E1CF5C0761E2}"/>
              </a:ext>
            </a:extLst>
          </p:cNvPr>
          <p:cNvCxnSpPr>
            <a:cxnSpLocks/>
            <a:stCxn id="11" idx="3"/>
            <a:endCxn id="12" idx="1"/>
          </p:cNvCxnSpPr>
          <p:nvPr/>
        </p:nvCxnSpPr>
        <p:spPr>
          <a:xfrm>
            <a:off x="4832307" y="6154538"/>
            <a:ext cx="2961904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08743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492</TotalTime>
  <Words>399</Words>
  <Application>Microsoft Office PowerPoint</Application>
  <PresentationFormat>Widescreen</PresentationFormat>
  <Paragraphs>147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Neil Coggins - Local Delivery Project-Lead Project Administrator</dc:creator>
  <cp:lastModifiedBy>Grace Hilton - Marketing and Communications Officer</cp:lastModifiedBy>
  <cp:revision>14</cp:revision>
  <dcterms:created xsi:type="dcterms:W3CDTF">2021-02-11T15:38:27Z</dcterms:created>
  <dcterms:modified xsi:type="dcterms:W3CDTF">2021-06-18T14:31:35Z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9d8be9e-c8d9-4b9c-bd40-2c27cc7ea2e6_Enabled">
    <vt:lpwstr>true</vt:lpwstr>
  </property>
  <property fmtid="{D5CDD505-2E9C-101B-9397-08002B2CF9AE}" pid="3" name="MSIP_Label_39d8be9e-c8d9-4b9c-bd40-2c27cc7ea2e6_SetDate">
    <vt:lpwstr>2021-02-11T15:57:02Z</vt:lpwstr>
  </property>
  <property fmtid="{D5CDD505-2E9C-101B-9397-08002B2CF9AE}" pid="4" name="MSIP_Label_39d8be9e-c8d9-4b9c-bd40-2c27cc7ea2e6_Method">
    <vt:lpwstr>Standard</vt:lpwstr>
  </property>
  <property fmtid="{D5CDD505-2E9C-101B-9397-08002B2CF9AE}" pid="5" name="MSIP_Label_39d8be9e-c8d9-4b9c-bd40-2c27cc7ea2e6_Name">
    <vt:lpwstr>39d8be9e-c8d9-4b9c-bd40-2c27cc7ea2e6</vt:lpwstr>
  </property>
  <property fmtid="{D5CDD505-2E9C-101B-9397-08002B2CF9AE}" pid="6" name="MSIP_Label_39d8be9e-c8d9-4b9c-bd40-2c27cc7ea2e6_SiteId">
    <vt:lpwstr>a8b4324f-155c-4215-a0f1-7ed8cc9a992f</vt:lpwstr>
  </property>
  <property fmtid="{D5CDD505-2E9C-101B-9397-08002B2CF9AE}" pid="7" name="MSIP_Label_39d8be9e-c8d9-4b9c-bd40-2c27cc7ea2e6_ActionId">
    <vt:lpwstr>ae532583-328a-4788-ae0c-000010a29d14</vt:lpwstr>
  </property>
  <property fmtid="{D5CDD505-2E9C-101B-9397-08002B2CF9AE}" pid="8" name="MSIP_Label_39d8be9e-c8d9-4b9c-bd40-2c27cc7ea2e6_ContentBits">
    <vt:lpwstr>0</vt:lpwstr>
  </property>
</Properties>
</file>