
<file path=[Content_Types].xml><?xml version="1.0" encoding="utf-8"?>
<Types xmlns="http://schemas.openxmlformats.org/package/2006/content-types">
  <Default Extension="emf" ContentType="image/x-emf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48" r:id="rId4"/>
  </p:sldMasterIdLst>
  <p:notesMasterIdLst>
    <p:notesMasterId r:id="rId20"/>
  </p:notesMasterIdLst>
  <p:handoutMasterIdLst>
    <p:handoutMasterId r:id="rId21"/>
  </p:handoutMasterIdLst>
  <p:sldIdLst>
    <p:sldId id="345" r:id="rId5"/>
    <p:sldId id="348" r:id="rId6"/>
    <p:sldId id="261" r:id="rId7"/>
    <p:sldId id="358" r:id="rId8"/>
    <p:sldId id="346" r:id="rId9"/>
    <p:sldId id="351" r:id="rId10"/>
    <p:sldId id="350" r:id="rId11"/>
    <p:sldId id="359" r:id="rId12"/>
    <p:sldId id="356" r:id="rId13"/>
    <p:sldId id="259" r:id="rId14"/>
    <p:sldId id="357" r:id="rId15"/>
    <p:sldId id="364" r:id="rId16"/>
    <p:sldId id="363" r:id="rId17"/>
    <p:sldId id="367" r:id="rId18"/>
    <p:sldId id="362" r:id="rId19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MS PGothic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MS PGothic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MS PGothic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MS PGothic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" charset="0"/>
        <a:ea typeface="MS PGothic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82560"/>
    <a:srgbClr val="0033A0"/>
    <a:srgbClr val="00205B"/>
    <a:srgbClr val="8C4799"/>
    <a:srgbClr val="6A3460"/>
    <a:srgbClr val="7A9A01"/>
    <a:srgbClr val="CE0058"/>
    <a:srgbClr val="F3CF45"/>
    <a:srgbClr val="773141"/>
    <a:srgbClr val="5D4F4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632" autoAdjust="0"/>
    <p:restoredTop sz="94660" autoAdjust="0"/>
  </p:normalViewPr>
  <p:slideViewPr>
    <p:cSldViewPr>
      <p:cViewPr varScale="1">
        <p:scale>
          <a:sx n="72" d="100"/>
          <a:sy n="72" d="100"/>
        </p:scale>
        <p:origin x="1362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7" d="100"/>
          <a:sy n="57" d="100"/>
        </p:scale>
        <p:origin x="2832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customXml" Target="../customXml/item3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ea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a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a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CA76C424-72E7-44F4-AEE2-E8C0645FEBC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148859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ea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a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38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="" xmlns:a14="http://schemas.microsoft.com/office/drawing/2010/main" val="1"/>
            </a:ext>
          </a:extLst>
        </p:spPr>
      </p:sp>
      <p:sp>
        <p:nvSpPr>
          <p:cNvPr id="163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63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a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3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86DD214E-EFA1-4449-A914-56417C3A928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233709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MS PGothic" pitchFamily="34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MS PGothic" pitchFamily="34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MS PGothic" pitchFamily="34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MS PGothic" pitchFamily="34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MS PGothic" pitchFamily="34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86DD214E-EFA1-4449-A914-56417C3A9286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28124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solidFill>
          <a:srgbClr val="6825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3"/>
          <p:cNvSpPr>
            <a:spLocks noGrp="1" noChangeArrowheads="1"/>
          </p:cNvSpPr>
          <p:nvPr>
            <p:ph type="ctrTitle" hasCustomPrompt="1"/>
          </p:nvPr>
        </p:nvSpPr>
        <p:spPr>
          <a:xfrm>
            <a:off x="467544" y="1752600"/>
            <a:ext cx="8208144" cy="1388368"/>
          </a:xfrm>
          <a:prstGeom prst="rect">
            <a:avLst/>
          </a:prstGeom>
        </p:spPr>
        <p:txBody>
          <a:bodyPr/>
          <a:lstStyle>
            <a:lvl1pPr>
              <a:defRPr sz="4400" b="1" baseline="0">
                <a:solidFill>
                  <a:schemeClr val="tx1"/>
                </a:solidFill>
                <a:latin typeface="Arial Bold" panose="020B0704020202020204" pitchFamily="34" charset="0"/>
                <a:cs typeface="Arial Bold" panose="020B0704020202020204" pitchFamily="34" charset="0"/>
              </a:defRPr>
            </a:lvl1pPr>
          </a:lstStyle>
          <a:p>
            <a:pPr lvl="0"/>
            <a:r>
              <a:rPr lang="en-US" noProof="0" dirty="0"/>
              <a:t>Click to add title</a:t>
            </a:r>
          </a:p>
        </p:txBody>
      </p:sp>
      <p:sp>
        <p:nvSpPr>
          <p:cNvPr id="7172" name="Rectangle 4"/>
          <p:cNvSpPr>
            <a:spLocks noGrp="1" noChangeArrowheads="1"/>
          </p:cNvSpPr>
          <p:nvPr>
            <p:ph type="subTitle" idx="1" hasCustomPrompt="1"/>
          </p:nvPr>
        </p:nvSpPr>
        <p:spPr>
          <a:xfrm>
            <a:off x="467544" y="1303784"/>
            <a:ext cx="8208144" cy="448816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2000" b="0">
                <a:solidFill>
                  <a:schemeClr val="tx1"/>
                </a:solidFill>
                <a:latin typeface="+mn-lt"/>
                <a:cs typeface="Arial Bold" panose="020B0704020202020204" pitchFamily="34" charset="0"/>
              </a:defRPr>
            </a:lvl1pPr>
          </a:lstStyle>
          <a:p>
            <a:pPr lvl="0"/>
            <a:r>
              <a:rPr lang="en-US" noProof="0" dirty="0"/>
              <a:t>Click to add Service / Team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467544" y="3593070"/>
            <a:ext cx="8208144" cy="170813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en-GB" dirty="0"/>
              <a:t>You can change a slide’s background colour, but always remember to consider accessibility!</a:t>
            </a:r>
          </a:p>
        </p:txBody>
      </p:sp>
      <p:pic>
        <p:nvPicPr>
          <p:cNvPr id="8" name="Picture 7" descr="ECC_Primary_Logo_White.eps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24328" y="5949280"/>
            <a:ext cx="1169369" cy="5688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425066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content and bullets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Content Placeholder 17"/>
          <p:cNvSpPr>
            <a:spLocks noGrp="1"/>
          </p:cNvSpPr>
          <p:nvPr>
            <p:ph sz="quarter" idx="10" hasCustomPrompt="1"/>
          </p:nvPr>
        </p:nvSpPr>
        <p:spPr>
          <a:xfrm>
            <a:off x="467544" y="1268189"/>
            <a:ext cx="8207375" cy="122463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 baseline="0"/>
            </a:lvl1pPr>
          </a:lstStyle>
          <a:p>
            <a:pPr lvl="0"/>
            <a:r>
              <a:rPr lang="en-US" dirty="0"/>
              <a:t>Always use at least size 18 font </a:t>
            </a:r>
          </a:p>
        </p:txBody>
      </p:sp>
      <p:sp>
        <p:nvSpPr>
          <p:cNvPr id="21" name="Title 20"/>
          <p:cNvSpPr>
            <a:spLocks noGrp="1"/>
          </p:cNvSpPr>
          <p:nvPr>
            <p:ph type="title"/>
          </p:nvPr>
        </p:nvSpPr>
        <p:spPr>
          <a:xfrm>
            <a:off x="468313" y="404664"/>
            <a:ext cx="8222679" cy="648072"/>
          </a:xfrm>
          <a:prstGeom prst="rect">
            <a:avLst/>
          </a:prstGeom>
        </p:spPr>
        <p:txBody>
          <a:bodyPr/>
          <a:lstStyle>
            <a:lvl1pPr>
              <a:defRPr sz="3200" b="1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 hasCustomPrompt="1"/>
          </p:nvPr>
        </p:nvSpPr>
        <p:spPr>
          <a:xfrm>
            <a:off x="467544" y="2708274"/>
            <a:ext cx="8223448" cy="3815752"/>
          </a:xfrm>
          <a:prstGeom prst="rect">
            <a:avLst/>
          </a:prstGeom>
        </p:spPr>
        <p:txBody>
          <a:bodyPr/>
          <a:lstStyle>
            <a:lvl1pPr>
              <a:defRPr sz="1800" b="1">
                <a:solidFill>
                  <a:schemeClr val="tx1"/>
                </a:solidFill>
              </a:defRPr>
            </a:lvl1pPr>
            <a:lvl2pPr>
              <a:defRPr sz="1700" b="1">
                <a:solidFill>
                  <a:schemeClr val="tx2"/>
                </a:solidFill>
              </a:defRPr>
            </a:lvl2pPr>
            <a:lvl3pPr>
              <a:defRPr sz="1700" b="1">
                <a:solidFill>
                  <a:schemeClr val="tx2"/>
                </a:solidFill>
              </a:defRPr>
            </a:lvl3pPr>
            <a:lvl4pPr>
              <a:defRPr sz="1700" b="1">
                <a:solidFill>
                  <a:schemeClr val="tx2"/>
                </a:solidFill>
              </a:defRPr>
            </a:lvl4pPr>
            <a:lvl5pPr>
              <a:defRPr sz="1700" b="1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Always use at least size 18 font </a:t>
            </a:r>
          </a:p>
        </p:txBody>
      </p:sp>
    </p:spTree>
    <p:extLst>
      <p:ext uri="{BB962C8B-B14F-4D97-AF65-F5344CB8AC3E}">
        <p14:creationId xmlns:p14="http://schemas.microsoft.com/office/powerpoint/2010/main" val="80906800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extLst mod="1">
    <p:ext uri="{DCECCB84-F9BA-43D5-87BE-67443E8EF086}">
      <p15:sldGuideLst xmlns:p15="http://schemas.microsoft.com/office/powerpoint/2012/main">
        <p15:guide id="1" orient="horz" pos="799" userDrawn="1">
          <p15:clr>
            <a:srgbClr val="FBAE40"/>
          </p15:clr>
        </p15:guide>
        <p15:guide id="2" pos="2880" userDrawn="1">
          <p15:clr>
            <a:srgbClr val="FBAE40"/>
          </p15:clr>
        </p15:guide>
        <p15:guide id="3" orient="horz" pos="1706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wo conten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Content Placeholder 17"/>
          <p:cNvSpPr>
            <a:spLocks noGrp="1"/>
          </p:cNvSpPr>
          <p:nvPr>
            <p:ph sz="quarter" idx="10" hasCustomPrompt="1"/>
          </p:nvPr>
        </p:nvSpPr>
        <p:spPr>
          <a:xfrm>
            <a:off x="467544" y="1268413"/>
            <a:ext cx="3958208" cy="5256931"/>
          </a:xfrm>
          <a:prstGeom prst="rect">
            <a:avLst/>
          </a:prstGeom>
        </p:spPr>
        <p:txBody>
          <a:bodyPr/>
          <a:lstStyle>
            <a:lvl1pPr marL="285750" indent="-285750">
              <a:buFont typeface="Arial" panose="020B0604020202020204" pitchFamily="34" charset="0"/>
              <a:buChar char="•"/>
              <a:defRPr sz="1800"/>
            </a:lvl1pPr>
          </a:lstStyle>
          <a:p>
            <a:pPr lvl="0"/>
            <a:r>
              <a:rPr lang="en-US" dirty="0"/>
              <a:t>Always use at least size 18 font </a:t>
            </a:r>
          </a:p>
        </p:txBody>
      </p:sp>
      <p:sp>
        <p:nvSpPr>
          <p:cNvPr id="21" name="Title 20"/>
          <p:cNvSpPr>
            <a:spLocks noGrp="1"/>
          </p:cNvSpPr>
          <p:nvPr>
            <p:ph type="title"/>
          </p:nvPr>
        </p:nvSpPr>
        <p:spPr>
          <a:xfrm>
            <a:off x="467544" y="404664"/>
            <a:ext cx="8206680" cy="648072"/>
          </a:xfrm>
          <a:prstGeom prst="rect">
            <a:avLst/>
          </a:prstGeom>
        </p:spPr>
        <p:txBody>
          <a:bodyPr/>
          <a:lstStyle>
            <a:lvl1pPr>
              <a:defRPr sz="3200" b="1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9" name="Content Placeholder 17"/>
          <p:cNvSpPr>
            <a:spLocks noGrp="1"/>
          </p:cNvSpPr>
          <p:nvPr>
            <p:ph sz="quarter" idx="13" hasCustomPrompt="1"/>
          </p:nvPr>
        </p:nvSpPr>
        <p:spPr>
          <a:xfrm>
            <a:off x="4716016" y="1268413"/>
            <a:ext cx="3958208" cy="5256931"/>
          </a:xfrm>
          <a:prstGeom prst="rect">
            <a:avLst/>
          </a:prstGeom>
        </p:spPr>
        <p:txBody>
          <a:bodyPr/>
          <a:lstStyle>
            <a:lvl1pPr marL="285750" indent="-285750">
              <a:buFont typeface="Arial" panose="020B0604020202020204" pitchFamily="34" charset="0"/>
              <a:buChar char="•"/>
              <a:defRPr sz="1800"/>
            </a:lvl1pPr>
          </a:lstStyle>
          <a:p>
            <a:pPr lvl="0"/>
            <a:r>
              <a:rPr lang="en-US" dirty="0"/>
              <a:t>Always use at least size 18 font </a:t>
            </a:r>
          </a:p>
        </p:txBody>
      </p:sp>
    </p:spTree>
    <p:extLst>
      <p:ext uri="{BB962C8B-B14F-4D97-AF65-F5344CB8AC3E}">
        <p14:creationId xmlns:p14="http://schemas.microsoft.com/office/powerpoint/2010/main" val="281849691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extLst mod="1"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Content Placeholder 17"/>
          <p:cNvSpPr>
            <a:spLocks noGrp="1"/>
          </p:cNvSpPr>
          <p:nvPr>
            <p:ph sz="quarter" idx="10" hasCustomPrompt="1"/>
          </p:nvPr>
        </p:nvSpPr>
        <p:spPr>
          <a:xfrm>
            <a:off x="467544" y="1268413"/>
            <a:ext cx="8208144" cy="5256931"/>
          </a:xfrm>
          <a:prstGeom prst="rect">
            <a:avLst/>
          </a:prstGeom>
        </p:spPr>
        <p:txBody>
          <a:bodyPr/>
          <a:lstStyle>
            <a:lvl1pPr marL="285750" indent="-285750">
              <a:buFont typeface="Arial" panose="020B0604020202020204" pitchFamily="34" charset="0"/>
              <a:buChar char="•"/>
              <a:defRPr sz="1800"/>
            </a:lvl1pPr>
          </a:lstStyle>
          <a:p>
            <a:pPr lvl="0"/>
            <a:r>
              <a:rPr lang="en-US" dirty="0"/>
              <a:t>Always use at least size 18 font</a:t>
            </a:r>
          </a:p>
        </p:txBody>
      </p:sp>
      <p:sp>
        <p:nvSpPr>
          <p:cNvPr id="21" name="Title 20"/>
          <p:cNvSpPr>
            <a:spLocks noGrp="1"/>
          </p:cNvSpPr>
          <p:nvPr>
            <p:ph type="title"/>
          </p:nvPr>
        </p:nvSpPr>
        <p:spPr>
          <a:xfrm>
            <a:off x="467544" y="404664"/>
            <a:ext cx="8208144" cy="648072"/>
          </a:xfrm>
          <a:prstGeom prst="rect">
            <a:avLst/>
          </a:prstGeom>
        </p:spPr>
        <p:txBody>
          <a:bodyPr/>
          <a:lstStyle>
            <a:lvl1pPr>
              <a:defRPr sz="3200" b="1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393072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pyrigh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Content Placeholder 17"/>
          <p:cNvSpPr>
            <a:spLocks noGrp="1"/>
          </p:cNvSpPr>
          <p:nvPr>
            <p:ph sz="quarter" idx="10" hasCustomPrompt="1"/>
          </p:nvPr>
        </p:nvSpPr>
        <p:spPr>
          <a:xfrm>
            <a:off x="467544" y="1268413"/>
            <a:ext cx="8208144" cy="5256931"/>
          </a:xfrm>
          <a:prstGeom prst="rect">
            <a:avLst/>
          </a:prstGeom>
        </p:spPr>
        <p:txBody>
          <a:bodyPr/>
          <a:lstStyle>
            <a:lvl1pPr marL="285750" indent="-285750">
              <a:buFont typeface="Arial" panose="020B0604020202020204" pitchFamily="34" charset="0"/>
              <a:buChar char="•"/>
              <a:defRPr sz="1800"/>
            </a:lvl1pPr>
          </a:lstStyle>
          <a:p>
            <a:pPr lvl="0"/>
            <a:r>
              <a:rPr lang="en-US" dirty="0"/>
              <a:t>Always use at least size 18 font</a:t>
            </a:r>
          </a:p>
        </p:txBody>
      </p:sp>
      <p:sp>
        <p:nvSpPr>
          <p:cNvPr id="21" name="Title 20"/>
          <p:cNvSpPr>
            <a:spLocks noGrp="1"/>
          </p:cNvSpPr>
          <p:nvPr>
            <p:ph type="title"/>
          </p:nvPr>
        </p:nvSpPr>
        <p:spPr>
          <a:xfrm>
            <a:off x="467544" y="404664"/>
            <a:ext cx="8208144" cy="648072"/>
          </a:xfrm>
          <a:prstGeom prst="rect">
            <a:avLst/>
          </a:prstGeom>
        </p:spPr>
        <p:txBody>
          <a:bodyPr/>
          <a:lstStyle>
            <a:lvl1pPr>
              <a:defRPr sz="3200" b="1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4" name="TextBox 3"/>
          <p:cNvSpPr txBox="1"/>
          <p:nvPr userDrawn="1"/>
        </p:nvSpPr>
        <p:spPr>
          <a:xfrm>
            <a:off x="7524328" y="6597352"/>
            <a:ext cx="1296144" cy="2160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>
                <a:latin typeface="+mn-lt"/>
              </a:rPr>
              <a:t>© Essex County Council</a:t>
            </a:r>
          </a:p>
        </p:txBody>
      </p:sp>
    </p:spTree>
    <p:extLst>
      <p:ext uri="{BB962C8B-B14F-4D97-AF65-F5344CB8AC3E}">
        <p14:creationId xmlns:p14="http://schemas.microsoft.com/office/powerpoint/2010/main" val="39510087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, Black Logo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3"/>
          <p:cNvSpPr>
            <a:spLocks noGrp="1" noChangeArrowheads="1"/>
          </p:cNvSpPr>
          <p:nvPr>
            <p:ph type="ctrTitle" hasCustomPrompt="1"/>
          </p:nvPr>
        </p:nvSpPr>
        <p:spPr>
          <a:xfrm>
            <a:off x="467544" y="1752600"/>
            <a:ext cx="8208144" cy="1388368"/>
          </a:xfrm>
          <a:prstGeom prst="rect">
            <a:avLst/>
          </a:prstGeom>
        </p:spPr>
        <p:txBody>
          <a:bodyPr/>
          <a:lstStyle>
            <a:lvl1pPr>
              <a:defRPr sz="4400" b="1" baseline="0">
                <a:solidFill>
                  <a:schemeClr val="bg1"/>
                </a:solidFill>
                <a:latin typeface="Arial Bold" panose="020B0704020202020204" pitchFamily="34" charset="0"/>
                <a:cs typeface="Arial Bold" panose="020B0704020202020204" pitchFamily="34" charset="0"/>
              </a:defRPr>
            </a:lvl1pPr>
          </a:lstStyle>
          <a:p>
            <a:pPr lvl="0"/>
            <a:r>
              <a:rPr lang="en-US" noProof="0" dirty="0"/>
              <a:t>Click to add title</a:t>
            </a:r>
          </a:p>
        </p:txBody>
      </p:sp>
      <p:sp>
        <p:nvSpPr>
          <p:cNvPr id="7172" name="Rectangle 4"/>
          <p:cNvSpPr>
            <a:spLocks noGrp="1" noChangeArrowheads="1"/>
          </p:cNvSpPr>
          <p:nvPr>
            <p:ph type="subTitle" idx="1" hasCustomPrompt="1"/>
          </p:nvPr>
        </p:nvSpPr>
        <p:spPr>
          <a:xfrm>
            <a:off x="467544" y="1303784"/>
            <a:ext cx="8208144" cy="448816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2000" b="0">
                <a:solidFill>
                  <a:schemeClr val="bg1"/>
                </a:solidFill>
                <a:latin typeface="+mn-lt"/>
                <a:cs typeface="Arial Bold" panose="020B0704020202020204" pitchFamily="34" charset="0"/>
              </a:defRPr>
            </a:lvl1pPr>
          </a:lstStyle>
          <a:p>
            <a:pPr lvl="0"/>
            <a:r>
              <a:rPr lang="en-US" noProof="0" dirty="0"/>
              <a:t>Click to add Service / Team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467544" y="3593070"/>
            <a:ext cx="8208144" cy="170813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GB" dirty="0"/>
              <a:t>You can change a slides background colour, </a:t>
            </a:r>
            <a:br>
              <a:rPr lang="en-GB" dirty="0"/>
            </a:br>
            <a:r>
              <a:rPr lang="en-GB" dirty="0"/>
              <a:t>but always remember to consider accessibility!</a:t>
            </a: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24328" y="5949280"/>
            <a:ext cx="1169368" cy="5688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601320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, Red Log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3"/>
          <p:cNvSpPr>
            <a:spLocks noGrp="1" noChangeArrowheads="1"/>
          </p:cNvSpPr>
          <p:nvPr>
            <p:ph type="ctrTitle" hasCustomPrompt="1"/>
          </p:nvPr>
        </p:nvSpPr>
        <p:spPr>
          <a:xfrm>
            <a:off x="467544" y="1752600"/>
            <a:ext cx="8208144" cy="1388368"/>
          </a:xfrm>
          <a:prstGeom prst="rect">
            <a:avLst/>
          </a:prstGeom>
        </p:spPr>
        <p:txBody>
          <a:bodyPr/>
          <a:lstStyle>
            <a:lvl1pPr>
              <a:defRPr sz="4400" b="1" baseline="0">
                <a:solidFill>
                  <a:schemeClr val="tx1"/>
                </a:solidFill>
                <a:latin typeface="Arial Bold" panose="020B0704020202020204" pitchFamily="34" charset="0"/>
                <a:cs typeface="Arial Bold" panose="020B0704020202020204" pitchFamily="34" charset="0"/>
              </a:defRPr>
            </a:lvl1pPr>
          </a:lstStyle>
          <a:p>
            <a:pPr lvl="0"/>
            <a:r>
              <a:rPr lang="en-US" noProof="0" dirty="0"/>
              <a:t>Click to add title</a:t>
            </a:r>
          </a:p>
        </p:txBody>
      </p:sp>
      <p:sp>
        <p:nvSpPr>
          <p:cNvPr id="7172" name="Rectangle 4"/>
          <p:cNvSpPr>
            <a:spLocks noGrp="1" noChangeArrowheads="1"/>
          </p:cNvSpPr>
          <p:nvPr>
            <p:ph type="subTitle" idx="1" hasCustomPrompt="1"/>
          </p:nvPr>
        </p:nvSpPr>
        <p:spPr>
          <a:xfrm>
            <a:off x="467544" y="1303784"/>
            <a:ext cx="8208144" cy="448816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2000" b="0">
                <a:solidFill>
                  <a:schemeClr val="tx1"/>
                </a:solidFill>
                <a:latin typeface="+mn-lt"/>
                <a:cs typeface="Arial Bold" panose="020B0704020202020204" pitchFamily="34" charset="0"/>
              </a:defRPr>
            </a:lvl1pPr>
          </a:lstStyle>
          <a:p>
            <a:pPr lvl="0"/>
            <a:r>
              <a:rPr lang="en-US" noProof="0" dirty="0"/>
              <a:t>Click to add Service / Team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467544" y="3593070"/>
            <a:ext cx="8208144" cy="170813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en-GB" dirty="0"/>
              <a:t>You can change a slides background colour, </a:t>
            </a:r>
            <a:br>
              <a:rPr lang="en-GB" dirty="0"/>
            </a:br>
            <a:r>
              <a:rPr lang="en-GB" dirty="0"/>
              <a:t>but always remember to consider accessibility!</a:t>
            </a: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24328" y="5947334"/>
            <a:ext cx="1169368" cy="5688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093709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102253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28E537-E56B-49CA-B596-52598082FBE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15464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75" r:id="rId2"/>
    <p:sldLayoutId id="2147483689" r:id="rId3"/>
    <p:sldLayoutId id="2147483687" r:id="rId4"/>
    <p:sldLayoutId id="2147483695" r:id="rId5"/>
    <p:sldLayoutId id="2147483693" r:id="rId6"/>
    <p:sldLayoutId id="2147483692" r:id="rId7"/>
    <p:sldLayoutId id="2147483696" r:id="rId8"/>
    <p:sldLayoutId id="2147483697" r:id="rId9"/>
  </p:sldLayoutIdLst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3500">
          <a:solidFill>
            <a:schemeClr val="tx1"/>
          </a:solidFill>
          <a:latin typeface="+mj-lt"/>
          <a:ea typeface="MS PGothic" pitchFamily="34" charset="-128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500">
          <a:solidFill>
            <a:schemeClr val="tx1"/>
          </a:solidFill>
          <a:latin typeface="Arial" charset="0"/>
          <a:ea typeface="MS PGothic" pitchFamily="34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500">
          <a:solidFill>
            <a:schemeClr val="tx1"/>
          </a:solidFill>
          <a:latin typeface="Arial" charset="0"/>
          <a:ea typeface="MS PGothic" pitchFamily="34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500">
          <a:solidFill>
            <a:schemeClr val="tx1"/>
          </a:solidFill>
          <a:latin typeface="Arial" charset="0"/>
          <a:ea typeface="MS PGothic" pitchFamily="34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500">
          <a:solidFill>
            <a:schemeClr val="tx1"/>
          </a:solidFill>
          <a:latin typeface="Arial" charset="0"/>
          <a:ea typeface="MS PGothic" pitchFamily="34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500">
          <a:solidFill>
            <a:schemeClr val="tx1"/>
          </a:solidFill>
          <a:latin typeface="Arial" charset="0"/>
          <a:ea typeface="ＭＳ Ｐゴシック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500">
          <a:solidFill>
            <a:schemeClr val="tx1"/>
          </a:solidFill>
          <a:latin typeface="Arial" charset="0"/>
          <a:ea typeface="ＭＳ Ｐゴシック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500">
          <a:solidFill>
            <a:schemeClr val="tx1"/>
          </a:solidFill>
          <a:latin typeface="Arial" charset="0"/>
          <a:ea typeface="ＭＳ Ｐゴシック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500">
          <a:solidFill>
            <a:schemeClr val="tx1"/>
          </a:solidFill>
          <a:latin typeface="Arial" charset="0"/>
          <a:ea typeface="ＭＳ Ｐゴシック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ea typeface="MS PGothic" pitchFamily="34" charset="-128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MS PGothic" pitchFamily="34" charset="-128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ea typeface="MS PGothic" pitchFamily="34" charset="-128"/>
        </a:defRPr>
      </a:lvl3pPr>
      <a:lvl4pPr marL="15621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MS PGothic" pitchFamily="34" charset="-128"/>
        </a:defRPr>
      </a:lvl4pPr>
      <a:lvl5pPr marL="1981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MS PGothic" pitchFamily="34" charset="-128"/>
        </a:defRPr>
      </a:lvl5pPr>
      <a:lvl6pPr marL="2438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895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352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10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3929" userDrawn="1">
          <p15:clr>
            <a:srgbClr val="F26B43"/>
          </p15:clr>
        </p15:guide>
        <p15:guide id="2" pos="295" userDrawn="1">
          <p15:clr>
            <a:srgbClr val="F26B43"/>
          </p15:clr>
        </p15:guide>
        <p15:guide id="3" pos="5465" userDrawn="1">
          <p15:clr>
            <a:srgbClr val="F26B43"/>
          </p15:clr>
        </p15:guide>
        <p15:guide id="4" orient="horz" pos="799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9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5" Type="http://schemas.openxmlformats.org/officeDocument/2006/relationships/image" Target="../media/image8.svg"/><Relationship Id="rId4" Type="http://schemas.openxmlformats.org/officeDocument/2006/relationships/image" Target="../media/image7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5" Type="http://schemas.openxmlformats.org/officeDocument/2006/relationships/image" Target="../media/image8.svg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svg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svg"/><Relationship Id="rId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8.sv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8.svg"/><Relationship Id="rId4" Type="http://schemas.openxmlformats.org/officeDocument/2006/relationships/image" Target="../media/image7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8.sv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>
            <a:extLst>
              <a:ext uri="{FF2B5EF4-FFF2-40B4-BE49-F238E27FC236}">
                <a16:creationId xmlns:a16="http://schemas.microsoft.com/office/drawing/2014/main" id="{A7A1218B-58F0-448C-99CF-5BB00A22BDCA}"/>
              </a:ext>
            </a:extLst>
          </p:cNvPr>
          <p:cNvGrpSpPr/>
          <p:nvPr/>
        </p:nvGrpSpPr>
        <p:grpSpPr>
          <a:xfrm>
            <a:off x="157031" y="260648"/>
            <a:ext cx="8829171" cy="6336704"/>
            <a:chOff x="220734" y="188639"/>
            <a:chExt cx="12139962" cy="6857999"/>
          </a:xfrm>
        </p:grpSpPr>
        <p:pic>
          <p:nvPicPr>
            <p:cNvPr id="15" name="Picture 14">
              <a:extLst>
                <a:ext uri="{FF2B5EF4-FFF2-40B4-BE49-F238E27FC236}">
                  <a16:creationId xmlns:a16="http://schemas.microsoft.com/office/drawing/2014/main" id="{4E496EAC-2F4D-4F8F-88C4-E92C00C8C0EF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220734" y="188640"/>
              <a:ext cx="6095999" cy="6857998"/>
            </a:xfrm>
            <a:prstGeom prst="rect">
              <a:avLst/>
            </a:prstGeom>
          </p:spPr>
        </p:pic>
        <p:pic>
          <p:nvPicPr>
            <p:cNvPr id="16" name="Picture 15">
              <a:extLst>
                <a:ext uri="{FF2B5EF4-FFF2-40B4-BE49-F238E27FC236}">
                  <a16:creationId xmlns:a16="http://schemas.microsoft.com/office/drawing/2014/main" id="{BE24583A-7E78-489A-8D8A-700069559450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 flipH="1">
              <a:off x="6264697" y="188639"/>
              <a:ext cx="6095999" cy="6857998"/>
            </a:xfrm>
            <a:prstGeom prst="rect">
              <a:avLst/>
            </a:prstGeom>
          </p:spPr>
        </p:pic>
      </p:grpSp>
      <p:sp>
        <p:nvSpPr>
          <p:cNvPr id="13" name="Rectangle 12">
            <a:extLst>
              <a:ext uri="{FF2B5EF4-FFF2-40B4-BE49-F238E27FC236}">
                <a16:creationId xmlns:a16="http://schemas.microsoft.com/office/drawing/2014/main" id="{C71E1135-1D1C-4CE1-8A11-7D18B6C72A0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586" y="-27384"/>
            <a:ext cx="9144000" cy="6858000"/>
          </a:xfrm>
          <a:prstGeom prst="rect">
            <a:avLst/>
          </a:prstGeom>
          <a:solidFill>
            <a:srgbClr val="000000">
              <a:alpha val="6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sp>
        <p:nvSpPr>
          <p:cNvPr id="7" name="TextBox 6"/>
          <p:cNvSpPr txBox="1"/>
          <p:nvPr/>
        </p:nvSpPr>
        <p:spPr>
          <a:xfrm>
            <a:off x="1213723" y="2924944"/>
            <a:ext cx="6716583" cy="1015663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ctr" defTabSz="685800">
              <a:tabLst>
                <a:tab pos="260747" algn="l"/>
              </a:tabLst>
              <a:defRPr/>
            </a:pPr>
            <a:r>
              <a:rPr lang="en-US" sz="3300" b="1" dirty="0">
                <a:solidFill>
                  <a:srgbClr val="FFFFFF"/>
                </a:solidFill>
                <a:latin typeface="Century Gothic" panose="020B0502020202020204" pitchFamily="34" charset="0"/>
              </a:rPr>
              <a:t>‘DATA &amp; INSIGHT’</a:t>
            </a:r>
          </a:p>
          <a:p>
            <a:pPr algn="ctr" defTabSz="685800">
              <a:tabLst>
                <a:tab pos="260747" algn="l"/>
              </a:tabLst>
              <a:defRPr/>
            </a:pPr>
            <a:r>
              <a:rPr lang="en-US" sz="3300" b="1" dirty="0">
                <a:solidFill>
                  <a:srgbClr val="FFFFFF"/>
                </a:solidFill>
                <a:latin typeface="Century Gothic" panose="020B0502020202020204" pitchFamily="34" charset="0"/>
              </a:rPr>
              <a:t>What is it? Why use it? What for?</a:t>
            </a:r>
          </a:p>
        </p:txBody>
      </p:sp>
      <p:sp>
        <p:nvSpPr>
          <p:cNvPr id="2" name="Oval 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243230" y="2060848"/>
            <a:ext cx="657542" cy="657540"/>
          </a:xfrm>
          <a:prstGeom prst="ellipse">
            <a:avLst/>
          </a:prstGeom>
          <a:solidFill>
            <a:schemeClr val="bg1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>
              <a:defRPr/>
            </a:pPr>
            <a:endParaRPr lang="en-US" sz="1800" dirty="0">
              <a:solidFill>
                <a:srgbClr val="FFFFFF"/>
              </a:solidFill>
              <a:latin typeface="Arial"/>
              <a:ea typeface="ＭＳ Ｐゴシック"/>
            </a:endParaRPr>
          </a:p>
        </p:txBody>
      </p:sp>
      <p:sp>
        <p:nvSpPr>
          <p:cNvPr id="10" name="Oval 9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532978" y="2107958"/>
            <a:ext cx="528956" cy="528954"/>
          </a:xfrm>
          <a:prstGeom prst="ellipse">
            <a:avLst/>
          </a:prstGeom>
          <a:solidFill>
            <a:srgbClr val="43CDD9">
              <a:alpha val="3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>
              <a:defRPr/>
            </a:pPr>
            <a:endParaRPr lang="en-US" sz="1800" dirty="0">
              <a:solidFill>
                <a:srgbClr val="FFFFFF"/>
              </a:solidFill>
              <a:latin typeface="Arial"/>
              <a:ea typeface="ＭＳ Ｐゴシック"/>
            </a:endParaRPr>
          </a:p>
        </p:txBody>
      </p:sp>
      <p:sp>
        <p:nvSpPr>
          <p:cNvPr id="11" name="Oval 10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082067" y="2107958"/>
            <a:ext cx="528956" cy="528954"/>
          </a:xfrm>
          <a:prstGeom prst="ellipse">
            <a:avLst/>
          </a:prstGeom>
          <a:solidFill>
            <a:srgbClr val="43CDD9">
              <a:alpha val="3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>
              <a:defRPr/>
            </a:pPr>
            <a:endParaRPr lang="en-US" sz="1800" dirty="0">
              <a:solidFill>
                <a:srgbClr val="FFFFFF"/>
              </a:solidFill>
              <a:latin typeface="Arial"/>
              <a:ea typeface="ＭＳ Ｐゴシック"/>
            </a:endParaRPr>
          </a:p>
        </p:txBody>
      </p:sp>
      <p:sp>
        <p:nvSpPr>
          <p:cNvPr id="3" name="Title 2" hidden="1">
            <a:extLst>
              <a:ext uri="{FF2B5EF4-FFF2-40B4-BE49-F238E27FC236}">
                <a16:creationId xmlns:a16="http://schemas.microsoft.com/office/drawing/2014/main" id="{80AA5C56-EC57-4914-8118-68854697E0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Slide 1</a:t>
            </a:r>
          </a:p>
        </p:txBody>
      </p:sp>
    </p:spTree>
    <p:extLst>
      <p:ext uri="{BB962C8B-B14F-4D97-AF65-F5344CB8AC3E}">
        <p14:creationId xmlns:p14="http://schemas.microsoft.com/office/powerpoint/2010/main" val="12663832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27281F48-AB93-458A-96BA-CE2F97518A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-1" y="0"/>
            <a:ext cx="9144000" cy="6885384"/>
          </a:xfrm>
          <a:prstGeom prst="rect">
            <a:avLst/>
          </a:prstGeom>
          <a:solidFill>
            <a:srgbClr val="000000">
              <a:alpha val="6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3C2F87EF-686E-4FBD-9077-0CB4FB8A7950}"/>
              </a:ext>
            </a:extLst>
          </p:cNvPr>
          <p:cNvSpPr/>
          <p:nvPr/>
        </p:nvSpPr>
        <p:spPr bwMode="auto">
          <a:xfrm>
            <a:off x="2663787" y="1660494"/>
            <a:ext cx="3816424" cy="3564396"/>
          </a:xfrm>
          <a:prstGeom prst="ellipse">
            <a:avLst/>
          </a:prstGeom>
          <a:solidFill>
            <a:schemeClr val="accent2"/>
          </a:solidFill>
          <a:ln w="952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" charset="0"/>
              <a:ea typeface="ＭＳ Ｐゴシック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9BA9B79-9A22-4A3F-A9AC-B49140243F4D}"/>
              </a:ext>
            </a:extLst>
          </p:cNvPr>
          <p:cNvSpPr txBox="1"/>
          <p:nvPr/>
        </p:nvSpPr>
        <p:spPr>
          <a:xfrm>
            <a:off x="3599891" y="2852936"/>
            <a:ext cx="194421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5400" b="1" dirty="0">
                <a:solidFill>
                  <a:schemeClr val="bg1"/>
                </a:solidFill>
                <a:latin typeface="Century Gothic" panose="020B0502020202020204" pitchFamily="34" charset="0"/>
              </a:rPr>
              <a:t>Data</a:t>
            </a:r>
            <a:endParaRPr lang="en-GB" sz="4400" b="1"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  <p:sp>
        <p:nvSpPr>
          <p:cNvPr id="18" name="Arrow: Down 17">
            <a:extLst>
              <a:ext uri="{FF2B5EF4-FFF2-40B4-BE49-F238E27FC236}">
                <a16:creationId xmlns:a16="http://schemas.microsoft.com/office/drawing/2014/main" id="{5DC2D9C3-B94F-400B-BA9F-03041FCA07B2}"/>
              </a:ext>
            </a:extLst>
          </p:cNvPr>
          <p:cNvSpPr/>
          <p:nvPr/>
        </p:nvSpPr>
        <p:spPr bwMode="auto">
          <a:xfrm rot="13635539">
            <a:off x="3050864" y="5042201"/>
            <a:ext cx="399566" cy="1077560"/>
          </a:xfrm>
          <a:prstGeom prst="downArrow">
            <a:avLst/>
          </a:prstGeom>
          <a:solidFill>
            <a:schemeClr val="bg1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" charset="0"/>
              <a:ea typeface="ＭＳ Ｐゴシック" charset="0"/>
            </a:endParaRPr>
          </a:p>
        </p:txBody>
      </p:sp>
      <p:sp>
        <p:nvSpPr>
          <p:cNvPr id="19" name="Arrow: Down 18">
            <a:extLst>
              <a:ext uri="{FF2B5EF4-FFF2-40B4-BE49-F238E27FC236}">
                <a16:creationId xmlns:a16="http://schemas.microsoft.com/office/drawing/2014/main" id="{ACB042B6-41E1-40E3-80E8-405269BAC160}"/>
              </a:ext>
            </a:extLst>
          </p:cNvPr>
          <p:cNvSpPr/>
          <p:nvPr/>
        </p:nvSpPr>
        <p:spPr bwMode="auto">
          <a:xfrm rot="18872918">
            <a:off x="3086826" y="991684"/>
            <a:ext cx="399566" cy="953246"/>
          </a:xfrm>
          <a:prstGeom prst="downArrow">
            <a:avLst/>
          </a:prstGeom>
          <a:solidFill>
            <a:schemeClr val="bg1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" charset="0"/>
              <a:ea typeface="ＭＳ Ｐゴシック" charset="0"/>
            </a:endParaRPr>
          </a:p>
        </p:txBody>
      </p:sp>
      <p:sp>
        <p:nvSpPr>
          <p:cNvPr id="20" name="Arrow: Down 19">
            <a:extLst>
              <a:ext uri="{FF2B5EF4-FFF2-40B4-BE49-F238E27FC236}">
                <a16:creationId xmlns:a16="http://schemas.microsoft.com/office/drawing/2014/main" id="{63D35FBD-6CFD-4C44-895F-7A1865031385}"/>
              </a:ext>
            </a:extLst>
          </p:cNvPr>
          <p:cNvSpPr/>
          <p:nvPr/>
        </p:nvSpPr>
        <p:spPr bwMode="auto">
          <a:xfrm rot="2172033">
            <a:off x="5034150" y="934010"/>
            <a:ext cx="399566" cy="673497"/>
          </a:xfrm>
          <a:prstGeom prst="downArrow">
            <a:avLst/>
          </a:prstGeom>
          <a:solidFill>
            <a:schemeClr val="bg1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" charset="0"/>
              <a:ea typeface="ＭＳ Ｐゴシック" charset="0"/>
            </a:endParaRPr>
          </a:p>
        </p:txBody>
      </p:sp>
      <p:sp>
        <p:nvSpPr>
          <p:cNvPr id="21" name="Arrow: Down 20">
            <a:extLst>
              <a:ext uri="{FF2B5EF4-FFF2-40B4-BE49-F238E27FC236}">
                <a16:creationId xmlns:a16="http://schemas.microsoft.com/office/drawing/2014/main" id="{153A664D-BFF7-45B4-9542-40AA1FC8AD2D}"/>
              </a:ext>
            </a:extLst>
          </p:cNvPr>
          <p:cNvSpPr/>
          <p:nvPr/>
        </p:nvSpPr>
        <p:spPr bwMode="auto">
          <a:xfrm rot="7490576">
            <a:off x="6793620" y="4017393"/>
            <a:ext cx="399566" cy="1296144"/>
          </a:xfrm>
          <a:prstGeom prst="downArrow">
            <a:avLst/>
          </a:prstGeom>
          <a:solidFill>
            <a:schemeClr val="bg1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" charset="0"/>
              <a:ea typeface="ＭＳ Ｐゴシック" charset="0"/>
            </a:endParaRPr>
          </a:p>
        </p:txBody>
      </p:sp>
      <p:sp>
        <p:nvSpPr>
          <p:cNvPr id="22" name="Arrow: Down 21">
            <a:extLst>
              <a:ext uri="{FF2B5EF4-FFF2-40B4-BE49-F238E27FC236}">
                <a16:creationId xmlns:a16="http://schemas.microsoft.com/office/drawing/2014/main" id="{52A53959-58AE-44B0-B2DD-5A3EBFABA272}"/>
              </a:ext>
            </a:extLst>
          </p:cNvPr>
          <p:cNvSpPr/>
          <p:nvPr/>
        </p:nvSpPr>
        <p:spPr bwMode="auto">
          <a:xfrm rot="5400000">
            <a:off x="6824283" y="2711759"/>
            <a:ext cx="399566" cy="876722"/>
          </a:xfrm>
          <a:prstGeom prst="downArrow">
            <a:avLst/>
          </a:prstGeom>
          <a:solidFill>
            <a:schemeClr val="bg1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" charset="0"/>
              <a:ea typeface="ＭＳ Ｐゴシック" charset="0"/>
            </a:endParaRPr>
          </a:p>
        </p:txBody>
      </p:sp>
      <p:sp>
        <p:nvSpPr>
          <p:cNvPr id="23" name="Arrow: Down 22">
            <a:extLst>
              <a:ext uri="{FF2B5EF4-FFF2-40B4-BE49-F238E27FC236}">
                <a16:creationId xmlns:a16="http://schemas.microsoft.com/office/drawing/2014/main" id="{5B6E2746-6535-4AA2-B702-471178FE7704}"/>
              </a:ext>
            </a:extLst>
          </p:cNvPr>
          <p:cNvSpPr/>
          <p:nvPr/>
        </p:nvSpPr>
        <p:spPr bwMode="auto">
          <a:xfrm rot="2927311">
            <a:off x="6402255" y="1103952"/>
            <a:ext cx="399566" cy="1296144"/>
          </a:xfrm>
          <a:prstGeom prst="downArrow">
            <a:avLst/>
          </a:prstGeom>
          <a:solidFill>
            <a:schemeClr val="bg1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" charset="0"/>
              <a:ea typeface="ＭＳ Ｐゴシック" charset="0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D5CB7987-E133-4620-A772-735425B3DE6C}"/>
              </a:ext>
            </a:extLst>
          </p:cNvPr>
          <p:cNvSpPr txBox="1"/>
          <p:nvPr/>
        </p:nvSpPr>
        <p:spPr>
          <a:xfrm>
            <a:off x="7020272" y="818709"/>
            <a:ext cx="123831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2800" dirty="0">
                <a:solidFill>
                  <a:schemeClr val="bg1"/>
                </a:solidFill>
                <a:latin typeface="Century Gothic" panose="020B0502020202020204" pitchFamily="34" charset="0"/>
              </a:rPr>
              <a:t>Open Data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62BAB6BF-5392-4B0E-8144-22E9CB141ACD}"/>
              </a:ext>
            </a:extLst>
          </p:cNvPr>
          <p:cNvSpPr txBox="1"/>
          <p:nvPr/>
        </p:nvSpPr>
        <p:spPr>
          <a:xfrm>
            <a:off x="7495370" y="2888510"/>
            <a:ext cx="162772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chemeClr val="bg1"/>
                </a:solidFill>
                <a:latin typeface="Century Gothic" panose="020B0502020202020204" pitchFamily="34" charset="0"/>
              </a:rPr>
              <a:t>Surveys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00370CE0-5568-4A08-BC0E-96324420FB64}"/>
              </a:ext>
            </a:extLst>
          </p:cNvPr>
          <p:cNvSpPr txBox="1"/>
          <p:nvPr/>
        </p:nvSpPr>
        <p:spPr>
          <a:xfrm>
            <a:off x="7444267" y="4635133"/>
            <a:ext cx="137620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2800" dirty="0">
                <a:solidFill>
                  <a:schemeClr val="bg1"/>
                </a:solidFill>
                <a:latin typeface="Century Gothic" panose="020B0502020202020204" pitchFamily="34" charset="0"/>
              </a:rPr>
              <a:t>Focus groups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0CA46DED-573B-4A23-82DF-1C8148C6EC68}"/>
              </a:ext>
            </a:extLst>
          </p:cNvPr>
          <p:cNvSpPr txBox="1"/>
          <p:nvPr/>
        </p:nvSpPr>
        <p:spPr>
          <a:xfrm>
            <a:off x="4427984" y="404664"/>
            <a:ext cx="223224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chemeClr val="bg1"/>
                </a:solidFill>
                <a:latin typeface="Century Gothic" panose="020B0502020202020204" pitchFamily="34" charset="0"/>
              </a:rPr>
              <a:t>Interviews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F4C42313-5C74-4D69-B437-B32577DF9773}"/>
              </a:ext>
            </a:extLst>
          </p:cNvPr>
          <p:cNvSpPr txBox="1"/>
          <p:nvPr/>
        </p:nvSpPr>
        <p:spPr>
          <a:xfrm>
            <a:off x="1596189" y="530677"/>
            <a:ext cx="247175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chemeClr val="bg1"/>
                </a:solidFill>
                <a:latin typeface="Century Gothic" panose="020B0502020202020204" pitchFamily="34" charset="0"/>
              </a:rPr>
              <a:t>Social media data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C63215EF-D69D-4E80-8871-ECED80104409}"/>
              </a:ext>
            </a:extLst>
          </p:cNvPr>
          <p:cNvSpPr txBox="1"/>
          <p:nvPr/>
        </p:nvSpPr>
        <p:spPr>
          <a:xfrm>
            <a:off x="251520" y="1916832"/>
            <a:ext cx="270225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chemeClr val="bg1"/>
                </a:solidFill>
                <a:latin typeface="Century Gothic" panose="020B0502020202020204" pitchFamily="34" charset="0"/>
              </a:rPr>
              <a:t>Observations</a:t>
            </a:r>
          </a:p>
        </p:txBody>
      </p:sp>
      <p:sp>
        <p:nvSpPr>
          <p:cNvPr id="30" name="Arrow: Down 29">
            <a:extLst>
              <a:ext uri="{FF2B5EF4-FFF2-40B4-BE49-F238E27FC236}">
                <a16:creationId xmlns:a16="http://schemas.microsoft.com/office/drawing/2014/main" id="{54885F9A-60F7-43CB-AD1D-4628D8735226}"/>
              </a:ext>
            </a:extLst>
          </p:cNvPr>
          <p:cNvSpPr/>
          <p:nvPr/>
        </p:nvSpPr>
        <p:spPr bwMode="auto">
          <a:xfrm rot="8260517">
            <a:off x="5411730" y="5092334"/>
            <a:ext cx="399566" cy="977294"/>
          </a:xfrm>
          <a:prstGeom prst="downArrow">
            <a:avLst>
              <a:gd name="adj1" fmla="val 58278"/>
              <a:gd name="adj2" fmla="val 50000"/>
            </a:avLst>
          </a:prstGeom>
          <a:solidFill>
            <a:schemeClr val="bg1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" charset="0"/>
              <a:ea typeface="ＭＳ Ｐゴシック" charset="0"/>
            </a:endParaRPr>
          </a:p>
        </p:txBody>
      </p:sp>
      <p:sp>
        <p:nvSpPr>
          <p:cNvPr id="31" name="Arrow: Down 30">
            <a:extLst>
              <a:ext uri="{FF2B5EF4-FFF2-40B4-BE49-F238E27FC236}">
                <a16:creationId xmlns:a16="http://schemas.microsoft.com/office/drawing/2014/main" id="{7BD0B000-D013-473B-8B2D-A9916FB4B778}"/>
              </a:ext>
            </a:extLst>
          </p:cNvPr>
          <p:cNvSpPr/>
          <p:nvPr/>
        </p:nvSpPr>
        <p:spPr bwMode="auto">
          <a:xfrm rot="17566871">
            <a:off x="1900299" y="2209835"/>
            <a:ext cx="399566" cy="1054994"/>
          </a:xfrm>
          <a:prstGeom prst="downArrow">
            <a:avLst/>
          </a:prstGeom>
          <a:solidFill>
            <a:schemeClr val="bg1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" charset="0"/>
              <a:ea typeface="ＭＳ Ｐゴシック" charset="0"/>
            </a:endParaRPr>
          </a:p>
        </p:txBody>
      </p:sp>
      <p:sp>
        <p:nvSpPr>
          <p:cNvPr id="32" name="Arrow: Down 31">
            <a:extLst>
              <a:ext uri="{FF2B5EF4-FFF2-40B4-BE49-F238E27FC236}">
                <a16:creationId xmlns:a16="http://schemas.microsoft.com/office/drawing/2014/main" id="{CEBC8EB4-2F37-488B-B568-8C46FC067F32}"/>
              </a:ext>
            </a:extLst>
          </p:cNvPr>
          <p:cNvSpPr/>
          <p:nvPr/>
        </p:nvSpPr>
        <p:spPr bwMode="auto">
          <a:xfrm rot="16200000">
            <a:off x="2002050" y="3706889"/>
            <a:ext cx="399566" cy="707884"/>
          </a:xfrm>
          <a:prstGeom prst="downArrow">
            <a:avLst/>
          </a:prstGeom>
          <a:solidFill>
            <a:schemeClr val="bg1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" charset="0"/>
              <a:ea typeface="ＭＳ Ｐゴシック" charset="0"/>
            </a:endParaRP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2F03D461-BC56-494D-BF44-A20DF483D4FE}"/>
              </a:ext>
            </a:extLst>
          </p:cNvPr>
          <p:cNvSpPr txBox="1"/>
          <p:nvPr/>
        </p:nvSpPr>
        <p:spPr>
          <a:xfrm>
            <a:off x="4572000" y="6021288"/>
            <a:ext cx="39604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2800" dirty="0">
                <a:solidFill>
                  <a:schemeClr val="bg1"/>
                </a:solidFill>
                <a:latin typeface="Century Gothic" panose="020B0502020202020204" pitchFamily="34" charset="0"/>
              </a:rPr>
              <a:t>Academic Literature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DE2C717B-1F45-4ED6-BE77-421E819FEA5B}"/>
              </a:ext>
            </a:extLst>
          </p:cNvPr>
          <p:cNvSpPr txBox="1"/>
          <p:nvPr/>
        </p:nvSpPr>
        <p:spPr>
          <a:xfrm>
            <a:off x="726292" y="3772197"/>
            <a:ext cx="19735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chemeClr val="bg1"/>
                </a:solidFill>
                <a:latin typeface="Century Gothic" panose="020B0502020202020204" pitchFamily="34" charset="0"/>
              </a:rPr>
              <a:t>Best practice examples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3ADF5094-02E1-46AF-AEC6-639E3CE28FEC}"/>
              </a:ext>
            </a:extLst>
          </p:cNvPr>
          <p:cNvSpPr txBox="1"/>
          <p:nvPr/>
        </p:nvSpPr>
        <p:spPr>
          <a:xfrm>
            <a:off x="930026" y="5643245"/>
            <a:ext cx="299390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chemeClr val="bg1"/>
                </a:solidFill>
                <a:latin typeface="Century Gothic" panose="020B0502020202020204" pitchFamily="34" charset="0"/>
              </a:rPr>
              <a:t>Routinely collected data</a:t>
            </a:r>
          </a:p>
        </p:txBody>
      </p:sp>
    </p:spTree>
    <p:extLst>
      <p:ext uri="{BB962C8B-B14F-4D97-AF65-F5344CB8AC3E}">
        <p14:creationId xmlns:p14="http://schemas.microsoft.com/office/powerpoint/2010/main" val="130776452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B8995EE9-E2C3-4491-ACC4-9CAE54E522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-1" y="0"/>
            <a:ext cx="9144000" cy="6885384"/>
          </a:xfrm>
          <a:prstGeom prst="rect">
            <a:avLst/>
          </a:prstGeom>
          <a:solidFill>
            <a:srgbClr val="000000">
              <a:alpha val="6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91F7C6F7-7B27-4FDB-9E21-04B2F5BB9513}"/>
              </a:ext>
            </a:extLst>
          </p:cNvPr>
          <p:cNvSpPr txBox="1"/>
          <p:nvPr/>
        </p:nvSpPr>
        <p:spPr>
          <a:xfrm>
            <a:off x="431539" y="256293"/>
            <a:ext cx="828092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b="1" dirty="0">
                <a:solidFill>
                  <a:schemeClr val="bg1"/>
                </a:solidFill>
                <a:latin typeface="Century Gothic" panose="020B0502020202020204" pitchFamily="34" charset="0"/>
              </a:rPr>
              <a:t>What can we use data &amp; insight for?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FFD8D1A2-8E0E-4935-BF50-3C830A53C766}"/>
              </a:ext>
            </a:extLst>
          </p:cNvPr>
          <p:cNvSpPr txBox="1"/>
          <p:nvPr/>
        </p:nvSpPr>
        <p:spPr>
          <a:xfrm>
            <a:off x="539552" y="1017304"/>
            <a:ext cx="8064896" cy="46782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sz="1000" dirty="0">
              <a:solidFill>
                <a:schemeClr val="bg1"/>
              </a:solidFill>
              <a:latin typeface="Century Gothic" panose="020B0502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bg1"/>
                </a:solidFill>
                <a:latin typeface="Century Gothic" panose="020B0502020202020204" pitchFamily="34" charset="0"/>
              </a:rPr>
              <a:t>Understanding the problem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dirty="0">
              <a:solidFill>
                <a:schemeClr val="bg1"/>
              </a:solidFill>
              <a:latin typeface="Century Gothic" panose="020B0502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bg1"/>
                </a:solidFill>
                <a:latin typeface="Century Gothic" panose="020B0502020202020204" pitchFamily="34" charset="0"/>
              </a:rPr>
              <a:t>Planning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dirty="0">
              <a:solidFill>
                <a:schemeClr val="bg1"/>
              </a:solidFill>
              <a:latin typeface="Century Gothic" panose="020B0502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bg1"/>
                </a:solidFill>
                <a:latin typeface="Century Gothic" panose="020B0502020202020204" pitchFamily="34" charset="0"/>
              </a:rPr>
              <a:t>Problem Solving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dirty="0">
              <a:solidFill>
                <a:schemeClr val="bg1"/>
              </a:solidFill>
              <a:latin typeface="Century Gothic" panose="020B0502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bg1"/>
                </a:solidFill>
                <a:latin typeface="Century Gothic" panose="020B0502020202020204" pitchFamily="34" charset="0"/>
              </a:rPr>
              <a:t>Decision making</a:t>
            </a:r>
          </a:p>
          <a:p>
            <a:endParaRPr lang="en-GB" dirty="0">
              <a:solidFill>
                <a:schemeClr val="bg1"/>
              </a:solidFill>
              <a:latin typeface="Century Gothic" panose="020B0502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bg1"/>
                </a:solidFill>
                <a:latin typeface="Century Gothic" panose="020B0502020202020204" pitchFamily="34" charset="0"/>
              </a:rPr>
              <a:t>Preparing for the Future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dirty="0">
              <a:solidFill>
                <a:schemeClr val="bg1"/>
              </a:solidFill>
              <a:latin typeface="Century Gothic" panose="020B0502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bg1"/>
                </a:solidFill>
                <a:latin typeface="Century Gothic" panose="020B0502020202020204" pitchFamily="34" charset="0"/>
              </a:rPr>
              <a:t>Measuring success and impact</a:t>
            </a:r>
          </a:p>
          <a:p>
            <a:endParaRPr lang="en-GB"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7074729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B8995EE9-E2C3-4491-ACC4-9CAE54E522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0"/>
            <a:ext cx="9144000" cy="6885384"/>
          </a:xfrm>
          <a:prstGeom prst="rect">
            <a:avLst/>
          </a:prstGeom>
          <a:solidFill>
            <a:srgbClr val="000000">
              <a:alpha val="6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91F7C6F7-7B27-4FDB-9E21-04B2F5BB9513}"/>
              </a:ext>
            </a:extLst>
          </p:cNvPr>
          <p:cNvSpPr txBox="1"/>
          <p:nvPr/>
        </p:nvSpPr>
        <p:spPr>
          <a:xfrm>
            <a:off x="431539" y="476672"/>
            <a:ext cx="828092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b="1" dirty="0">
                <a:solidFill>
                  <a:schemeClr val="bg1"/>
                </a:solidFill>
                <a:latin typeface="Century Gothic" panose="020B0502020202020204" pitchFamily="34" charset="0"/>
              </a:rPr>
              <a:t>How To Ask the Right Questions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50961AE-856F-4096-8F86-9E16FC2C9545}"/>
              </a:ext>
            </a:extLst>
          </p:cNvPr>
          <p:cNvSpPr txBox="1"/>
          <p:nvPr/>
        </p:nvSpPr>
        <p:spPr>
          <a:xfrm>
            <a:off x="431538" y="1196752"/>
            <a:ext cx="8280920" cy="46474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>
                <a:solidFill>
                  <a:schemeClr val="bg1"/>
                </a:solidFill>
                <a:latin typeface="Century Gothic" panose="020B0502020202020204" pitchFamily="34" charset="0"/>
              </a:rPr>
              <a:t>Make it a question</a:t>
            </a:r>
            <a:r>
              <a:rPr lang="en-GB" dirty="0">
                <a:solidFill>
                  <a:schemeClr val="bg1"/>
                </a:solidFill>
                <a:latin typeface="Century Gothic" panose="020B0502020202020204" pitchFamily="34" charset="0"/>
              </a:rPr>
              <a:t>: Answering a question gives an </a:t>
            </a:r>
          </a:p>
          <a:p>
            <a:pPr algn="ctr"/>
            <a:r>
              <a:rPr lang="en-GB" dirty="0">
                <a:solidFill>
                  <a:schemeClr val="bg1"/>
                </a:solidFill>
                <a:latin typeface="Century Gothic" panose="020B0502020202020204" pitchFamily="34" charset="0"/>
              </a:rPr>
              <a:t>end point to a piece of work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dirty="0">
              <a:solidFill>
                <a:schemeClr val="bg1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b="1" dirty="0">
                <a:solidFill>
                  <a:schemeClr val="bg1"/>
                </a:solidFill>
                <a:latin typeface="Century Gothic" panose="020B0502020202020204" pitchFamily="34" charset="0"/>
              </a:rPr>
              <a:t>Tell me about physical impairments in Essex</a:t>
            </a:r>
          </a:p>
          <a:p>
            <a:pPr algn="ctr"/>
            <a:r>
              <a:rPr lang="en-GB" sz="4400" b="1" dirty="0">
                <a:solidFill>
                  <a:schemeClr val="bg1"/>
                </a:solidFill>
                <a:latin typeface="Century Gothic" panose="020B0502020202020204" pitchFamily="34" charset="0"/>
              </a:rPr>
              <a:t>↓</a:t>
            </a:r>
          </a:p>
          <a:p>
            <a:pPr algn="ctr"/>
            <a:r>
              <a:rPr lang="en-GB" b="1" dirty="0">
                <a:solidFill>
                  <a:schemeClr val="bg1"/>
                </a:solidFill>
                <a:latin typeface="Century Gothic" panose="020B0502020202020204" pitchFamily="34" charset="0"/>
              </a:rPr>
              <a:t>What is the likely demand for statutory and non-statutory support for physical impairments over the next 10 years and what support will be needed?</a:t>
            </a:r>
          </a:p>
          <a:p>
            <a:pPr marL="342900" indent="-342900" algn="ctr">
              <a:buFontTx/>
              <a:buChar char="-"/>
            </a:pPr>
            <a:r>
              <a:rPr lang="en-GB" sz="2000" dirty="0">
                <a:solidFill>
                  <a:schemeClr val="bg1"/>
                </a:solidFill>
                <a:latin typeface="Century Gothic" panose="020B0502020202020204" pitchFamily="34" charset="0"/>
              </a:rPr>
              <a:t>Current picture: How many people? Which conditions? Where? What support given? By who?</a:t>
            </a:r>
          </a:p>
          <a:p>
            <a:pPr marL="342900" indent="-342900" algn="ctr">
              <a:buFontTx/>
              <a:buChar char="-"/>
            </a:pPr>
            <a:r>
              <a:rPr lang="en-GB" sz="2000" dirty="0">
                <a:solidFill>
                  <a:schemeClr val="bg1"/>
                </a:solidFill>
                <a:latin typeface="Century Gothic" panose="020B0502020202020204" pitchFamily="34" charset="0"/>
              </a:rPr>
              <a:t>Recent trends </a:t>
            </a:r>
          </a:p>
          <a:p>
            <a:pPr marL="342900" indent="-342900" algn="ctr">
              <a:buFontTx/>
              <a:buChar char="-"/>
            </a:pPr>
            <a:r>
              <a:rPr lang="en-GB" sz="2000" dirty="0">
                <a:solidFill>
                  <a:schemeClr val="bg1"/>
                </a:solidFill>
                <a:latin typeface="Century Gothic" panose="020B0502020202020204" pitchFamily="34" charset="0"/>
              </a:rPr>
              <a:t>Forecasting to predict future demand</a:t>
            </a:r>
            <a:endParaRPr lang="en-GB"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1610340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B8995EE9-E2C3-4491-ACC4-9CAE54E522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0"/>
            <a:ext cx="9144000" cy="6885384"/>
          </a:xfrm>
          <a:prstGeom prst="rect">
            <a:avLst/>
          </a:prstGeom>
          <a:solidFill>
            <a:srgbClr val="000000">
              <a:alpha val="6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91F7C6F7-7B27-4FDB-9E21-04B2F5BB9513}"/>
              </a:ext>
            </a:extLst>
          </p:cNvPr>
          <p:cNvSpPr txBox="1"/>
          <p:nvPr/>
        </p:nvSpPr>
        <p:spPr>
          <a:xfrm>
            <a:off x="431539" y="476672"/>
            <a:ext cx="828092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b="1" dirty="0">
                <a:solidFill>
                  <a:schemeClr val="bg1"/>
                </a:solidFill>
                <a:latin typeface="Century Gothic" panose="020B0502020202020204" pitchFamily="34" charset="0"/>
              </a:rPr>
              <a:t>How To Ask the Right Questions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50961AE-856F-4096-8F86-9E16FC2C9545}"/>
              </a:ext>
            </a:extLst>
          </p:cNvPr>
          <p:cNvSpPr txBox="1"/>
          <p:nvPr/>
        </p:nvSpPr>
        <p:spPr>
          <a:xfrm>
            <a:off x="431538" y="1196752"/>
            <a:ext cx="8280920" cy="52014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>
                <a:solidFill>
                  <a:schemeClr val="bg1"/>
                </a:solidFill>
                <a:latin typeface="Century Gothic" panose="020B0502020202020204" pitchFamily="34" charset="0"/>
              </a:rPr>
              <a:t>Make it actionable</a:t>
            </a:r>
            <a:r>
              <a:rPr lang="en-GB" dirty="0">
                <a:solidFill>
                  <a:schemeClr val="bg1"/>
                </a:solidFill>
                <a:latin typeface="Century Gothic" panose="020B0502020202020204" pitchFamily="34" charset="0"/>
              </a:rPr>
              <a:t>: Consider how you will use the findings and what decisions you can make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dirty="0">
              <a:solidFill>
                <a:schemeClr val="bg1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b="1" dirty="0">
                <a:solidFill>
                  <a:schemeClr val="bg1"/>
                </a:solidFill>
                <a:latin typeface="Century Gothic" panose="020B0502020202020204" pitchFamily="34" charset="0"/>
              </a:rPr>
              <a:t>How do people in Basildon travel to work? </a:t>
            </a:r>
          </a:p>
          <a:p>
            <a:pPr algn="ctr"/>
            <a:r>
              <a:rPr lang="en-GB" sz="4400" b="1" dirty="0">
                <a:solidFill>
                  <a:schemeClr val="bg1"/>
                </a:solidFill>
                <a:latin typeface="Century Gothic" panose="020B0502020202020204" pitchFamily="34" charset="0"/>
              </a:rPr>
              <a:t>↓</a:t>
            </a:r>
          </a:p>
          <a:p>
            <a:pPr algn="ctr"/>
            <a:r>
              <a:rPr lang="en-GB" b="1" dirty="0">
                <a:solidFill>
                  <a:schemeClr val="bg1"/>
                </a:solidFill>
                <a:latin typeface="Century Gothic" panose="020B0502020202020204" pitchFamily="34" charset="0"/>
              </a:rPr>
              <a:t>What can be done to increase active travel to </a:t>
            </a:r>
          </a:p>
          <a:p>
            <a:pPr algn="ctr"/>
            <a:r>
              <a:rPr lang="en-GB" b="1" dirty="0">
                <a:solidFill>
                  <a:schemeClr val="bg1"/>
                </a:solidFill>
                <a:latin typeface="Century Gothic" panose="020B0502020202020204" pitchFamily="34" charset="0"/>
              </a:rPr>
              <a:t>work in Basildon?</a:t>
            </a:r>
          </a:p>
          <a:p>
            <a:pPr marL="342900" indent="-342900" algn="ctr">
              <a:buFontTx/>
              <a:buChar char="-"/>
            </a:pPr>
            <a:r>
              <a:rPr lang="en-GB" sz="2000" dirty="0">
                <a:solidFill>
                  <a:schemeClr val="bg1"/>
                </a:solidFill>
                <a:latin typeface="Century Gothic" panose="020B0502020202020204" pitchFamily="34" charset="0"/>
              </a:rPr>
              <a:t>How do Basildon residents currently travel to work?</a:t>
            </a:r>
          </a:p>
          <a:p>
            <a:pPr marL="342900" indent="-342900" algn="ctr">
              <a:buFontTx/>
              <a:buChar char="-"/>
            </a:pPr>
            <a:r>
              <a:rPr lang="en-GB" sz="2000" dirty="0">
                <a:solidFill>
                  <a:schemeClr val="bg1"/>
                </a:solidFill>
                <a:latin typeface="Century Gothic" panose="020B0502020202020204" pitchFamily="34" charset="0"/>
              </a:rPr>
              <a:t>Where are they travelling to?</a:t>
            </a:r>
          </a:p>
          <a:p>
            <a:pPr marL="342900" indent="-342900" algn="ctr">
              <a:buFontTx/>
              <a:buChar char="-"/>
            </a:pPr>
            <a:r>
              <a:rPr lang="en-GB" sz="2000" dirty="0">
                <a:solidFill>
                  <a:schemeClr val="bg1"/>
                </a:solidFill>
                <a:latin typeface="Century Gothic" panose="020B0502020202020204" pitchFamily="34" charset="0"/>
              </a:rPr>
              <a:t>What has been done elsewhere to increase active travel?</a:t>
            </a:r>
          </a:p>
          <a:p>
            <a:pPr marL="342900" indent="-342900" algn="ctr">
              <a:buFontTx/>
              <a:buChar char="-"/>
            </a:pPr>
            <a:r>
              <a:rPr lang="en-GB" sz="2000" dirty="0">
                <a:solidFill>
                  <a:schemeClr val="bg1"/>
                </a:solidFill>
                <a:latin typeface="Century Gothic" panose="020B0502020202020204" pitchFamily="34" charset="0"/>
              </a:rPr>
              <a:t>Why do people choose their current method of transport?</a:t>
            </a:r>
          </a:p>
          <a:p>
            <a:pPr marL="342900" indent="-342900" algn="ctr">
              <a:buFontTx/>
              <a:buChar char="-"/>
            </a:pPr>
            <a:r>
              <a:rPr lang="en-GB" sz="2000" dirty="0">
                <a:solidFill>
                  <a:schemeClr val="bg1"/>
                </a:solidFill>
                <a:latin typeface="Century Gothic" panose="020B0502020202020204" pitchFamily="34" charset="0"/>
              </a:rPr>
              <a:t>What are the barriers to active travel?</a:t>
            </a:r>
          </a:p>
          <a:p>
            <a:pPr marL="342900" indent="-342900" algn="ctr">
              <a:buFontTx/>
              <a:buChar char="-"/>
            </a:pPr>
            <a:r>
              <a:rPr lang="en-GB" sz="2000" dirty="0">
                <a:solidFill>
                  <a:schemeClr val="bg1"/>
                </a:solidFill>
                <a:latin typeface="Century Gothic" panose="020B0502020202020204" pitchFamily="34" charset="0"/>
              </a:rPr>
              <a:t>What are the current opportunities for active travel?</a:t>
            </a:r>
          </a:p>
          <a:p>
            <a:pPr marL="342900" indent="-342900" algn="ctr">
              <a:buFontTx/>
              <a:buChar char="-"/>
            </a:pPr>
            <a:r>
              <a:rPr lang="en-GB" sz="2000" dirty="0">
                <a:solidFill>
                  <a:schemeClr val="bg1"/>
                </a:solidFill>
                <a:latin typeface="Century Gothic" panose="020B0502020202020204" pitchFamily="34" charset="0"/>
              </a:rPr>
              <a:t>What would it take to change intention for active travel?</a:t>
            </a:r>
            <a:endParaRPr lang="en-GB"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5893386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B8995EE9-E2C3-4491-ACC4-9CAE54E522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0"/>
            <a:ext cx="9144000" cy="6885384"/>
          </a:xfrm>
          <a:prstGeom prst="rect">
            <a:avLst/>
          </a:prstGeom>
          <a:solidFill>
            <a:srgbClr val="000000">
              <a:alpha val="6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91F7C6F7-7B27-4FDB-9E21-04B2F5BB9513}"/>
              </a:ext>
            </a:extLst>
          </p:cNvPr>
          <p:cNvSpPr txBox="1"/>
          <p:nvPr/>
        </p:nvSpPr>
        <p:spPr>
          <a:xfrm>
            <a:off x="431539" y="476672"/>
            <a:ext cx="828092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b="1" dirty="0">
                <a:solidFill>
                  <a:schemeClr val="bg1"/>
                </a:solidFill>
                <a:latin typeface="Century Gothic" panose="020B0502020202020204" pitchFamily="34" charset="0"/>
              </a:rPr>
              <a:t>How To Ask the Right Questions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50961AE-856F-4096-8F86-9E16FC2C9545}"/>
              </a:ext>
            </a:extLst>
          </p:cNvPr>
          <p:cNvSpPr txBox="1"/>
          <p:nvPr/>
        </p:nvSpPr>
        <p:spPr>
          <a:xfrm>
            <a:off x="431538" y="1196752"/>
            <a:ext cx="8280920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>
                <a:solidFill>
                  <a:schemeClr val="bg1"/>
                </a:solidFill>
                <a:latin typeface="Century Gothic" panose="020B0502020202020204" pitchFamily="34" charset="0"/>
              </a:rPr>
              <a:t>Do things in the right order</a:t>
            </a:r>
            <a:r>
              <a:rPr lang="en-GB" dirty="0">
                <a:solidFill>
                  <a:schemeClr val="bg1"/>
                </a:solidFill>
                <a:latin typeface="Century Gothic" panose="020B0502020202020204" pitchFamily="34" charset="0"/>
              </a:rPr>
              <a:t>: Make sure you use insight to come up with solutions rather than affirming possible solutions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dirty="0">
              <a:solidFill>
                <a:schemeClr val="bg1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b="1" dirty="0">
                <a:solidFill>
                  <a:schemeClr val="bg1"/>
                </a:solidFill>
                <a:latin typeface="Century Gothic" panose="020B0502020202020204" pitchFamily="34" charset="0"/>
              </a:rPr>
              <a:t>Would street closures increase activity in children and young people?</a:t>
            </a:r>
          </a:p>
          <a:p>
            <a:pPr algn="ctr"/>
            <a:r>
              <a:rPr lang="en-GB" sz="4400" b="1" dirty="0">
                <a:solidFill>
                  <a:schemeClr val="bg1"/>
                </a:solidFill>
                <a:latin typeface="Century Gothic" panose="020B0502020202020204" pitchFamily="34" charset="0"/>
              </a:rPr>
              <a:t>↓</a:t>
            </a:r>
          </a:p>
          <a:p>
            <a:pPr algn="ctr"/>
            <a:r>
              <a:rPr lang="en-GB" b="1" dirty="0">
                <a:solidFill>
                  <a:schemeClr val="bg1"/>
                </a:solidFill>
                <a:latin typeface="Century Gothic" panose="020B0502020202020204" pitchFamily="34" charset="0"/>
              </a:rPr>
              <a:t>Which interventions could increase activity in children and young people?</a:t>
            </a:r>
          </a:p>
          <a:p>
            <a:pPr marL="342900" indent="-342900" algn="ctr">
              <a:buFontTx/>
              <a:buChar char="-"/>
            </a:pPr>
            <a:r>
              <a:rPr lang="en-GB" sz="2000" dirty="0">
                <a:solidFill>
                  <a:schemeClr val="bg1"/>
                </a:solidFill>
                <a:latin typeface="Century Gothic" panose="020B0502020202020204" pitchFamily="34" charset="0"/>
              </a:rPr>
              <a:t>What are the factors for children and young people not taking part in activity (capability / opportunity / motivation)?</a:t>
            </a:r>
          </a:p>
          <a:p>
            <a:pPr marL="342900" indent="-342900" algn="ctr">
              <a:buFontTx/>
              <a:buChar char="-"/>
            </a:pPr>
            <a:r>
              <a:rPr lang="en-GB" sz="2000" dirty="0">
                <a:solidFill>
                  <a:schemeClr val="bg1"/>
                </a:solidFill>
                <a:latin typeface="Century Gothic" panose="020B0502020202020204" pitchFamily="34" charset="0"/>
              </a:rPr>
              <a:t>Which activities would children and young people be interested in taking part in?</a:t>
            </a:r>
          </a:p>
          <a:p>
            <a:pPr marL="342900" indent="-342900" algn="ctr">
              <a:buFontTx/>
              <a:buChar char="-"/>
            </a:pPr>
            <a:r>
              <a:rPr lang="en-GB" sz="2000" dirty="0">
                <a:solidFill>
                  <a:schemeClr val="bg1"/>
                </a:solidFill>
                <a:latin typeface="Century Gothic" panose="020B0502020202020204" pitchFamily="34" charset="0"/>
              </a:rPr>
              <a:t>Which interventions have been successful in other areas?</a:t>
            </a:r>
          </a:p>
        </p:txBody>
      </p:sp>
    </p:spTree>
    <p:extLst>
      <p:ext uri="{BB962C8B-B14F-4D97-AF65-F5344CB8AC3E}">
        <p14:creationId xmlns:p14="http://schemas.microsoft.com/office/powerpoint/2010/main" val="97181029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B8995EE9-E2C3-4491-ACC4-9CAE54E522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-1" y="0"/>
            <a:ext cx="9144000" cy="6885384"/>
          </a:xfrm>
          <a:prstGeom prst="rect">
            <a:avLst/>
          </a:prstGeom>
          <a:solidFill>
            <a:srgbClr val="000000">
              <a:alpha val="6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91F7C6F7-7B27-4FDB-9E21-04B2F5BB9513}"/>
              </a:ext>
            </a:extLst>
          </p:cNvPr>
          <p:cNvSpPr txBox="1"/>
          <p:nvPr/>
        </p:nvSpPr>
        <p:spPr>
          <a:xfrm>
            <a:off x="431539" y="828288"/>
            <a:ext cx="8280920" cy="52014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b="1" dirty="0">
                <a:solidFill>
                  <a:schemeClr val="bg1"/>
                </a:solidFill>
                <a:latin typeface="Century Gothic" panose="020B0502020202020204" pitchFamily="34" charset="0"/>
              </a:rPr>
              <a:t> What data is already being collected??</a:t>
            </a:r>
          </a:p>
          <a:p>
            <a:pPr algn="ctr"/>
            <a:endParaRPr lang="en-GB" sz="3200" b="1" dirty="0">
              <a:solidFill>
                <a:schemeClr val="bg1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3200" b="1" dirty="0">
                <a:solidFill>
                  <a:schemeClr val="bg1"/>
                </a:solidFill>
                <a:latin typeface="Century Gothic" panose="020B0502020202020204" pitchFamily="34" charset="0"/>
              </a:rPr>
              <a:t>Where is there potential for new </a:t>
            </a:r>
          </a:p>
          <a:p>
            <a:pPr algn="ctr"/>
            <a:r>
              <a:rPr lang="en-GB" sz="3200" b="1" dirty="0">
                <a:solidFill>
                  <a:schemeClr val="bg1"/>
                </a:solidFill>
                <a:latin typeface="Century Gothic" panose="020B0502020202020204" pitchFamily="34" charset="0"/>
              </a:rPr>
              <a:t>data collection?</a:t>
            </a:r>
          </a:p>
          <a:p>
            <a:pPr algn="ctr"/>
            <a:endParaRPr lang="en-GB" sz="3200" b="1" dirty="0">
              <a:solidFill>
                <a:schemeClr val="bg1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3200" b="1" dirty="0">
                <a:solidFill>
                  <a:schemeClr val="bg1"/>
                </a:solidFill>
                <a:latin typeface="Century Gothic" panose="020B0502020202020204" pitchFamily="34" charset="0"/>
              </a:rPr>
              <a:t>What research and analysis work is already being done??</a:t>
            </a:r>
          </a:p>
          <a:p>
            <a:pPr algn="ctr"/>
            <a:endParaRPr lang="en-GB" sz="3200" b="1" dirty="0">
              <a:solidFill>
                <a:schemeClr val="bg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3200" b="1" dirty="0">
              <a:solidFill>
                <a:schemeClr val="bg1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4400" b="1" dirty="0">
                <a:solidFill>
                  <a:schemeClr val="bg1"/>
                </a:solidFill>
                <a:latin typeface="Century Gothic" panose="020B0502020202020204" pitchFamily="34" charset="0"/>
              </a:rPr>
              <a:t>hannah.taylor@essex.gov.uk</a:t>
            </a:r>
          </a:p>
        </p:txBody>
      </p:sp>
    </p:spTree>
    <p:extLst>
      <p:ext uri="{BB962C8B-B14F-4D97-AF65-F5344CB8AC3E}">
        <p14:creationId xmlns:p14="http://schemas.microsoft.com/office/powerpoint/2010/main" val="7591990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Picture 20">
            <a:extLst>
              <a:ext uri="{FF2B5EF4-FFF2-40B4-BE49-F238E27FC236}">
                <a16:creationId xmlns:a16="http://schemas.microsoft.com/office/drawing/2014/main" id="{90DAB07F-4ED3-4F1E-84D3-06CFEFF77EF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44536" y="2016357"/>
            <a:ext cx="1655415" cy="1512169"/>
          </a:xfrm>
          <a:prstGeom prst="rect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3C8484D3-DAF6-4229-89EC-49E931A6E3D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33292" y="2277194"/>
            <a:ext cx="4457700" cy="4248150"/>
          </a:xfrm>
          <a:prstGeom prst="rect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</p:pic>
      <p:sp>
        <p:nvSpPr>
          <p:cNvPr id="17" name="Rectangle 16">
            <a:extLst>
              <a:ext uri="{FF2B5EF4-FFF2-40B4-BE49-F238E27FC236}">
                <a16:creationId xmlns:a16="http://schemas.microsoft.com/office/drawing/2014/main" id="{79DEFA4B-1E26-42E0-B758-A9ECA8CD0205}"/>
              </a:ext>
            </a:extLst>
          </p:cNvPr>
          <p:cNvSpPr/>
          <p:nvPr/>
        </p:nvSpPr>
        <p:spPr bwMode="auto">
          <a:xfrm>
            <a:off x="2483768" y="1412776"/>
            <a:ext cx="4320480" cy="4032126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" charset="0"/>
              <a:ea typeface="ＭＳ Ｐゴシック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49C975F7-4889-4A77-960B-D0B75EBF8CEA}"/>
              </a:ext>
            </a:extLst>
          </p:cNvPr>
          <p:cNvSpPr txBox="1"/>
          <p:nvPr/>
        </p:nvSpPr>
        <p:spPr>
          <a:xfrm>
            <a:off x="5299502" y="3545944"/>
            <a:ext cx="104137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>
                <a:latin typeface="+mn-lt"/>
              </a:rPr>
              <a:t>DATA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DFC7BA57-9D77-4B43-8D33-9E171B0C5462}"/>
              </a:ext>
            </a:extLst>
          </p:cNvPr>
          <p:cNvSpPr txBox="1"/>
          <p:nvPr/>
        </p:nvSpPr>
        <p:spPr>
          <a:xfrm>
            <a:off x="5474838" y="2664108"/>
            <a:ext cx="104137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>
                <a:latin typeface="+mn-lt"/>
              </a:rPr>
              <a:t>DATA</a:t>
            </a:r>
          </a:p>
        </p:txBody>
      </p:sp>
      <p:pic>
        <p:nvPicPr>
          <p:cNvPr id="15" name="Graphic 14" descr="Line arrow Slight curve">
            <a:extLst>
              <a:ext uri="{FF2B5EF4-FFF2-40B4-BE49-F238E27FC236}">
                <a16:creationId xmlns:a16="http://schemas.microsoft.com/office/drawing/2014/main" id="{19806080-9FB2-472F-A569-94633FB4966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rot="17281948">
            <a:off x="3117901" y="3509190"/>
            <a:ext cx="1655415" cy="1130424"/>
          </a:xfrm>
          <a:prstGeom prst="rect">
            <a:avLst/>
          </a:prstGeom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36FD0B55-15D2-46BF-951F-6F1A74887357}"/>
              </a:ext>
            </a:extLst>
          </p:cNvPr>
          <p:cNvSpPr txBox="1"/>
          <p:nvPr/>
        </p:nvSpPr>
        <p:spPr>
          <a:xfrm>
            <a:off x="3151937" y="4695527"/>
            <a:ext cx="104137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>
                <a:latin typeface="+mn-lt"/>
              </a:rPr>
              <a:t>DATA</a:t>
            </a:r>
          </a:p>
        </p:txBody>
      </p:sp>
      <p:pic>
        <p:nvPicPr>
          <p:cNvPr id="13" name="Graphic 12" descr="Line arrow Slight curve">
            <a:extLst>
              <a:ext uri="{FF2B5EF4-FFF2-40B4-BE49-F238E27FC236}">
                <a16:creationId xmlns:a16="http://schemas.microsoft.com/office/drawing/2014/main" id="{59BB13D8-7C5A-443E-BAC1-645C15A937A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rot="11614802">
            <a:off x="4576299" y="1816802"/>
            <a:ext cx="1655415" cy="1130424"/>
          </a:xfrm>
          <a:prstGeom prst="rect">
            <a:avLst/>
          </a:prstGeom>
        </p:spPr>
      </p:pic>
      <p:pic>
        <p:nvPicPr>
          <p:cNvPr id="11" name="Graphic 10" descr="Line arrow Slight curve">
            <a:extLst>
              <a:ext uri="{FF2B5EF4-FFF2-40B4-BE49-F238E27FC236}">
                <a16:creationId xmlns:a16="http://schemas.microsoft.com/office/drawing/2014/main" id="{5B02A9DA-D21A-4D53-B860-05442EB5327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rot="11614802">
            <a:off x="4400963" y="2698638"/>
            <a:ext cx="1655415" cy="1130424"/>
          </a:xfrm>
          <a:prstGeom prst="rect">
            <a:avLst/>
          </a:prstGeom>
        </p:spPr>
      </p:pic>
      <p:sp>
        <p:nvSpPr>
          <p:cNvPr id="23" name="Rectangle 22">
            <a:extLst>
              <a:ext uri="{FF2B5EF4-FFF2-40B4-BE49-F238E27FC236}">
                <a16:creationId xmlns:a16="http://schemas.microsoft.com/office/drawing/2014/main" id="{B867043D-D0DC-48EF-9A1C-66E7D74F986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586" y="-27384"/>
            <a:ext cx="9144000" cy="6858000"/>
          </a:xfrm>
          <a:prstGeom prst="rect">
            <a:avLst/>
          </a:prstGeom>
          <a:solidFill>
            <a:srgbClr val="000000">
              <a:alpha val="6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4B6F8FE9-4E9F-4324-8CBC-E4BDAE3DD5D5}"/>
              </a:ext>
            </a:extLst>
          </p:cNvPr>
          <p:cNvSpPr/>
          <p:nvPr/>
        </p:nvSpPr>
        <p:spPr bwMode="auto">
          <a:xfrm>
            <a:off x="323528" y="382784"/>
            <a:ext cx="4320480" cy="4032126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" charset="0"/>
              <a:ea typeface="ＭＳ Ｐゴシック" charset="0"/>
            </a:endParaRPr>
          </a:p>
        </p:txBody>
      </p:sp>
      <p:pic>
        <p:nvPicPr>
          <p:cNvPr id="19" name="Picture 18">
            <a:extLst>
              <a:ext uri="{FF2B5EF4-FFF2-40B4-BE49-F238E27FC236}">
                <a16:creationId xmlns:a16="http://schemas.microsoft.com/office/drawing/2014/main" id="{7834AB13-3299-432D-91E0-F6EC850953F0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164362" y="933140"/>
            <a:ext cx="2687558" cy="2774958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</p:pic>
      <p:sp>
        <p:nvSpPr>
          <p:cNvPr id="22" name="TextBox 21">
            <a:extLst>
              <a:ext uri="{FF2B5EF4-FFF2-40B4-BE49-F238E27FC236}">
                <a16:creationId xmlns:a16="http://schemas.microsoft.com/office/drawing/2014/main" id="{2E5551C7-EAFE-40CE-9D86-7DADF3E3B193}"/>
              </a:ext>
            </a:extLst>
          </p:cNvPr>
          <p:cNvSpPr txBox="1"/>
          <p:nvPr/>
        </p:nvSpPr>
        <p:spPr>
          <a:xfrm>
            <a:off x="1939024" y="403097"/>
            <a:ext cx="268819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b="1" i="1" dirty="0">
                <a:latin typeface="Century Gothic" panose="020B0502020202020204" pitchFamily="34" charset="0"/>
              </a:rPr>
              <a:t>= DATA</a:t>
            </a:r>
          </a:p>
        </p:txBody>
      </p:sp>
      <p:sp>
        <p:nvSpPr>
          <p:cNvPr id="2" name="Oval 1">
            <a:extLst>
              <a:ext uri="{FF2B5EF4-FFF2-40B4-BE49-F238E27FC236}">
                <a16:creationId xmlns:a16="http://schemas.microsoft.com/office/drawing/2014/main" id="{6E6BCBA4-222E-4EAF-B320-5C7C362298C3}"/>
              </a:ext>
            </a:extLst>
          </p:cNvPr>
          <p:cNvSpPr/>
          <p:nvPr/>
        </p:nvSpPr>
        <p:spPr bwMode="auto">
          <a:xfrm>
            <a:off x="1226523" y="1029193"/>
            <a:ext cx="2563236" cy="2533351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 w="952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" charset="0"/>
              <a:ea typeface="ＭＳ Ｐゴシック" charset="0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EFD1BB1D-D2F5-4184-A908-792134E04123}"/>
              </a:ext>
            </a:extLst>
          </p:cNvPr>
          <p:cNvSpPr txBox="1"/>
          <p:nvPr/>
        </p:nvSpPr>
        <p:spPr>
          <a:xfrm>
            <a:off x="1963397" y="2046361"/>
            <a:ext cx="10894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>
                <a:solidFill>
                  <a:schemeClr val="bg1"/>
                </a:solidFill>
                <a:latin typeface="Century Gothic" panose="020B0502020202020204" pitchFamily="34" charset="0"/>
              </a:rPr>
              <a:t>DATA</a:t>
            </a:r>
          </a:p>
        </p:txBody>
      </p:sp>
    </p:spTree>
    <p:extLst>
      <p:ext uri="{BB962C8B-B14F-4D97-AF65-F5344CB8AC3E}">
        <p14:creationId xmlns:p14="http://schemas.microsoft.com/office/powerpoint/2010/main" val="34322147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Picture 20">
            <a:extLst>
              <a:ext uri="{FF2B5EF4-FFF2-40B4-BE49-F238E27FC236}">
                <a16:creationId xmlns:a16="http://schemas.microsoft.com/office/drawing/2014/main" id="{90DAB07F-4ED3-4F1E-84D3-06CFEFF77EF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44536" y="2016357"/>
            <a:ext cx="1655415" cy="1512169"/>
          </a:xfrm>
          <a:prstGeom prst="rect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3C8484D3-DAF6-4229-89EC-49E931A6E3D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33292" y="2277194"/>
            <a:ext cx="4457700" cy="4248150"/>
          </a:xfrm>
          <a:prstGeom prst="rect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</p:pic>
      <p:sp>
        <p:nvSpPr>
          <p:cNvPr id="17" name="Rectangle 16">
            <a:extLst>
              <a:ext uri="{FF2B5EF4-FFF2-40B4-BE49-F238E27FC236}">
                <a16:creationId xmlns:a16="http://schemas.microsoft.com/office/drawing/2014/main" id="{79DEFA4B-1E26-42E0-B758-A9ECA8CD0205}"/>
              </a:ext>
            </a:extLst>
          </p:cNvPr>
          <p:cNvSpPr/>
          <p:nvPr/>
        </p:nvSpPr>
        <p:spPr bwMode="auto">
          <a:xfrm>
            <a:off x="2483768" y="1412776"/>
            <a:ext cx="4320480" cy="4032126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" charset="0"/>
              <a:ea typeface="ＭＳ Ｐゴシック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49C975F7-4889-4A77-960B-D0B75EBF8CEA}"/>
              </a:ext>
            </a:extLst>
          </p:cNvPr>
          <p:cNvSpPr txBox="1"/>
          <p:nvPr/>
        </p:nvSpPr>
        <p:spPr>
          <a:xfrm>
            <a:off x="5299502" y="3545944"/>
            <a:ext cx="104137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>
                <a:latin typeface="+mn-lt"/>
              </a:rPr>
              <a:t>DATA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DFC7BA57-9D77-4B43-8D33-9E171B0C5462}"/>
              </a:ext>
            </a:extLst>
          </p:cNvPr>
          <p:cNvSpPr txBox="1"/>
          <p:nvPr/>
        </p:nvSpPr>
        <p:spPr>
          <a:xfrm>
            <a:off x="5474838" y="2664108"/>
            <a:ext cx="104137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>
                <a:latin typeface="+mn-lt"/>
              </a:rPr>
              <a:t>DATA</a:t>
            </a:r>
          </a:p>
        </p:txBody>
      </p:sp>
      <p:pic>
        <p:nvPicPr>
          <p:cNvPr id="15" name="Graphic 14" descr="Line arrow Slight curve">
            <a:extLst>
              <a:ext uri="{FF2B5EF4-FFF2-40B4-BE49-F238E27FC236}">
                <a16:creationId xmlns:a16="http://schemas.microsoft.com/office/drawing/2014/main" id="{19806080-9FB2-472F-A569-94633FB4966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rot="17281948">
            <a:off x="3117901" y="3509190"/>
            <a:ext cx="1655415" cy="1130424"/>
          </a:xfrm>
          <a:prstGeom prst="rect">
            <a:avLst/>
          </a:prstGeom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36FD0B55-15D2-46BF-951F-6F1A74887357}"/>
              </a:ext>
            </a:extLst>
          </p:cNvPr>
          <p:cNvSpPr txBox="1"/>
          <p:nvPr/>
        </p:nvSpPr>
        <p:spPr>
          <a:xfrm>
            <a:off x="3151937" y="4695527"/>
            <a:ext cx="104137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>
                <a:latin typeface="+mn-lt"/>
              </a:rPr>
              <a:t>DATA</a:t>
            </a:r>
          </a:p>
        </p:txBody>
      </p:sp>
      <p:pic>
        <p:nvPicPr>
          <p:cNvPr id="13" name="Graphic 12" descr="Line arrow Slight curve">
            <a:extLst>
              <a:ext uri="{FF2B5EF4-FFF2-40B4-BE49-F238E27FC236}">
                <a16:creationId xmlns:a16="http://schemas.microsoft.com/office/drawing/2014/main" id="{59BB13D8-7C5A-443E-BAC1-645C15A937A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rot="11614802">
            <a:off x="4576299" y="1816802"/>
            <a:ext cx="1655415" cy="1130424"/>
          </a:xfrm>
          <a:prstGeom prst="rect">
            <a:avLst/>
          </a:prstGeom>
        </p:spPr>
      </p:pic>
      <p:pic>
        <p:nvPicPr>
          <p:cNvPr id="11" name="Graphic 10" descr="Line arrow Slight curve">
            <a:extLst>
              <a:ext uri="{FF2B5EF4-FFF2-40B4-BE49-F238E27FC236}">
                <a16:creationId xmlns:a16="http://schemas.microsoft.com/office/drawing/2014/main" id="{5B02A9DA-D21A-4D53-B860-05442EB5327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rot="11614802">
            <a:off x="4400963" y="2698638"/>
            <a:ext cx="1655415" cy="1130424"/>
          </a:xfrm>
          <a:prstGeom prst="rect">
            <a:avLst/>
          </a:prstGeom>
        </p:spPr>
      </p:pic>
      <p:sp>
        <p:nvSpPr>
          <p:cNvPr id="23" name="Rectangle 22">
            <a:extLst>
              <a:ext uri="{FF2B5EF4-FFF2-40B4-BE49-F238E27FC236}">
                <a16:creationId xmlns:a16="http://schemas.microsoft.com/office/drawing/2014/main" id="{B867043D-D0DC-48EF-9A1C-66E7D74F986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586" y="-27384"/>
            <a:ext cx="9144000" cy="6858000"/>
          </a:xfrm>
          <a:prstGeom prst="rect">
            <a:avLst/>
          </a:prstGeom>
          <a:solidFill>
            <a:srgbClr val="000000">
              <a:alpha val="6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4B6F8FE9-4E9F-4324-8CBC-E4BDAE3DD5D5}"/>
              </a:ext>
            </a:extLst>
          </p:cNvPr>
          <p:cNvSpPr/>
          <p:nvPr/>
        </p:nvSpPr>
        <p:spPr bwMode="auto">
          <a:xfrm>
            <a:off x="323528" y="382784"/>
            <a:ext cx="4320480" cy="4032126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" charset="0"/>
              <a:ea typeface="ＭＳ Ｐゴシック" charset="0"/>
            </a:endParaRPr>
          </a:p>
        </p:txBody>
      </p:sp>
      <p:pic>
        <p:nvPicPr>
          <p:cNvPr id="19" name="Picture 18">
            <a:extLst>
              <a:ext uri="{FF2B5EF4-FFF2-40B4-BE49-F238E27FC236}">
                <a16:creationId xmlns:a16="http://schemas.microsoft.com/office/drawing/2014/main" id="{7834AB13-3299-432D-91E0-F6EC850953F0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140463" y="933140"/>
            <a:ext cx="2687558" cy="2774958"/>
          </a:xfrm>
          <a:prstGeom prst="rect">
            <a:avLst/>
          </a:prstGeom>
        </p:spPr>
      </p:pic>
      <p:sp>
        <p:nvSpPr>
          <p:cNvPr id="20" name="TextBox 19">
            <a:extLst>
              <a:ext uri="{FF2B5EF4-FFF2-40B4-BE49-F238E27FC236}">
                <a16:creationId xmlns:a16="http://schemas.microsoft.com/office/drawing/2014/main" id="{EFD1BB1D-D2F5-4184-A908-792134E04123}"/>
              </a:ext>
            </a:extLst>
          </p:cNvPr>
          <p:cNvSpPr txBox="1"/>
          <p:nvPr/>
        </p:nvSpPr>
        <p:spPr>
          <a:xfrm>
            <a:off x="1939024" y="2046361"/>
            <a:ext cx="10894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>
                <a:solidFill>
                  <a:schemeClr val="bg1"/>
                </a:solidFill>
                <a:latin typeface="Century Gothic" panose="020B0502020202020204" pitchFamily="34" charset="0"/>
              </a:rPr>
              <a:t>DATA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2E5551C7-EAFE-40CE-9D86-7DADF3E3B193}"/>
              </a:ext>
            </a:extLst>
          </p:cNvPr>
          <p:cNvSpPr txBox="1"/>
          <p:nvPr/>
        </p:nvSpPr>
        <p:spPr>
          <a:xfrm>
            <a:off x="1939024" y="403097"/>
            <a:ext cx="268819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b="1" i="1" dirty="0">
                <a:latin typeface="Century Gothic" panose="020B0502020202020204" pitchFamily="34" charset="0"/>
              </a:rPr>
              <a:t>= DATA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FE138456-97F6-40B1-B995-76E55343F50D}"/>
              </a:ext>
            </a:extLst>
          </p:cNvPr>
          <p:cNvSpPr txBox="1"/>
          <p:nvPr/>
        </p:nvSpPr>
        <p:spPr>
          <a:xfrm>
            <a:off x="5169404" y="382784"/>
            <a:ext cx="3523070" cy="618630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1800" i="1" dirty="0">
                <a:latin typeface="Century Gothic" panose="020B0502020202020204" pitchFamily="34" charset="0"/>
              </a:rPr>
              <a:t>Height &amp; weight of Billy Smith in y6 at </a:t>
            </a:r>
            <a:r>
              <a:rPr lang="en-GB" sz="1800" i="1" dirty="0" err="1">
                <a:latin typeface="Century Gothic" panose="020B0502020202020204" pitchFamily="34" charset="0"/>
              </a:rPr>
              <a:t>Cann</a:t>
            </a:r>
            <a:r>
              <a:rPr lang="en-GB" sz="1800" i="1" dirty="0">
                <a:latin typeface="Century Gothic" panose="020B0502020202020204" pitchFamily="34" charset="0"/>
              </a:rPr>
              <a:t> Hall Primary School</a:t>
            </a:r>
          </a:p>
          <a:p>
            <a:endParaRPr lang="en-GB" sz="1800" i="1" dirty="0">
              <a:latin typeface="Century Gothic" panose="020B0502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1800" i="1" dirty="0">
                <a:latin typeface="Century Gothic" panose="020B0502020202020204" pitchFamily="34" charset="0"/>
              </a:rPr>
              <a:t>Number of green spaces in </a:t>
            </a:r>
            <a:r>
              <a:rPr lang="en-GB" sz="1800" i="1" dirty="0" err="1">
                <a:latin typeface="Century Gothic" panose="020B0502020202020204" pitchFamily="34" charset="0"/>
              </a:rPr>
              <a:t>Vange</a:t>
            </a:r>
            <a:endParaRPr lang="en-GB" sz="1800" i="1" dirty="0">
              <a:latin typeface="Century Gothic" panose="020B0502020202020204" pitchFamily="34" charset="0"/>
            </a:endParaRPr>
          </a:p>
          <a:p>
            <a:endParaRPr lang="en-GB" sz="1800" i="1" dirty="0">
              <a:latin typeface="Century Gothic" panose="020B0502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1800" i="1" dirty="0">
                <a:latin typeface="Century Gothic" panose="020B0502020202020204" pitchFamily="34" charset="0"/>
              </a:rPr>
              <a:t>Quote from Tom Smith on why he walks to work in Colchester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sz="1800" i="1" dirty="0">
              <a:latin typeface="Century Gothic" panose="020B0502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1800" i="1" dirty="0">
                <a:latin typeface="Century Gothic" panose="020B0502020202020204" pitchFamily="34" charset="0"/>
              </a:rPr>
              <a:t>Number of benefit claimants in Tendring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sz="1800" i="1" dirty="0">
              <a:latin typeface="Century Gothic" panose="020B0502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1800" i="1" dirty="0">
                <a:latin typeface="Century Gothic" panose="020B0502020202020204" pitchFamily="34" charset="0"/>
              </a:rPr>
              <a:t>Survey response from Barbara Jenkins who says she is highly unlikely to leave the house after dark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sz="1800" i="1" dirty="0">
              <a:latin typeface="Century Gothic" panose="020B0502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1800" i="1" dirty="0">
                <a:latin typeface="Century Gothic" panose="020B0502020202020204" pitchFamily="34" charset="0"/>
              </a:rPr>
              <a:t>Jamie Peters would like to see more cycle lanes in Basildon</a:t>
            </a:r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C4090964-61A0-4505-9222-120711906AE6}"/>
              </a:ext>
            </a:extLst>
          </p:cNvPr>
          <p:cNvSpPr/>
          <p:nvPr/>
        </p:nvSpPr>
        <p:spPr bwMode="auto">
          <a:xfrm>
            <a:off x="1226523" y="1029193"/>
            <a:ext cx="2563236" cy="2533351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 w="952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" charset="0"/>
              <a:ea typeface="ＭＳ Ｐゴシック" charset="0"/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5852C134-FF08-4E8D-8E87-EF94C2106D8A}"/>
              </a:ext>
            </a:extLst>
          </p:cNvPr>
          <p:cNvSpPr txBox="1"/>
          <p:nvPr/>
        </p:nvSpPr>
        <p:spPr>
          <a:xfrm>
            <a:off x="1963397" y="2046361"/>
            <a:ext cx="10894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>
                <a:solidFill>
                  <a:schemeClr val="bg1"/>
                </a:solidFill>
                <a:latin typeface="Century Gothic" panose="020B0502020202020204" pitchFamily="34" charset="0"/>
              </a:rPr>
              <a:t>DATA</a:t>
            </a:r>
          </a:p>
        </p:txBody>
      </p:sp>
    </p:spTree>
    <p:extLst>
      <p:ext uri="{BB962C8B-B14F-4D97-AF65-F5344CB8AC3E}">
        <p14:creationId xmlns:p14="http://schemas.microsoft.com/office/powerpoint/2010/main" val="23954148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3C8484D3-DAF6-4229-89EC-49E931A6E3D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33292" y="2277194"/>
            <a:ext cx="4457700" cy="4248150"/>
          </a:xfrm>
          <a:prstGeom prst="rect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</p:pic>
      <p:sp>
        <p:nvSpPr>
          <p:cNvPr id="20" name="TextBox 19">
            <a:extLst>
              <a:ext uri="{FF2B5EF4-FFF2-40B4-BE49-F238E27FC236}">
                <a16:creationId xmlns:a16="http://schemas.microsoft.com/office/drawing/2014/main" id="{EFD1BB1D-D2F5-4184-A908-792134E04123}"/>
              </a:ext>
            </a:extLst>
          </p:cNvPr>
          <p:cNvSpPr txBox="1"/>
          <p:nvPr/>
        </p:nvSpPr>
        <p:spPr>
          <a:xfrm>
            <a:off x="1939024" y="2046361"/>
            <a:ext cx="10894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>
                <a:solidFill>
                  <a:schemeClr val="bg1"/>
                </a:solidFill>
                <a:latin typeface="+mn-lt"/>
              </a:rPr>
              <a:t>DATA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4B6F8FE9-4E9F-4324-8CBC-E4BDAE3DD5D5}"/>
              </a:ext>
            </a:extLst>
          </p:cNvPr>
          <p:cNvSpPr/>
          <p:nvPr/>
        </p:nvSpPr>
        <p:spPr bwMode="auto">
          <a:xfrm>
            <a:off x="327595" y="382784"/>
            <a:ext cx="4320480" cy="4032126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" charset="0"/>
              <a:ea typeface="ＭＳ Ｐゴシック" charset="0"/>
            </a:endParaRPr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299DBD04-36CC-4C7B-914C-8DC27A93CC42}"/>
              </a:ext>
            </a:extLst>
          </p:cNvPr>
          <p:cNvSpPr/>
          <p:nvPr/>
        </p:nvSpPr>
        <p:spPr bwMode="auto">
          <a:xfrm>
            <a:off x="1226523" y="1029193"/>
            <a:ext cx="2563236" cy="2533351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 w="952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" charset="0"/>
              <a:ea typeface="ＭＳ Ｐゴシック" charset="0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41530467-F795-4AA9-B6EC-32CCE5A5D706}"/>
              </a:ext>
            </a:extLst>
          </p:cNvPr>
          <p:cNvSpPr txBox="1"/>
          <p:nvPr/>
        </p:nvSpPr>
        <p:spPr>
          <a:xfrm>
            <a:off x="1963397" y="2046361"/>
            <a:ext cx="10894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>
                <a:solidFill>
                  <a:schemeClr val="bg1"/>
                </a:solidFill>
                <a:latin typeface="Century Gothic" panose="020B0502020202020204" pitchFamily="34" charset="0"/>
              </a:rPr>
              <a:t>DATA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C4F6BFC1-A3F7-4224-898F-98311E452A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586" y="-27384"/>
            <a:ext cx="9144000" cy="6858000"/>
          </a:xfrm>
          <a:prstGeom prst="rect">
            <a:avLst/>
          </a:prstGeom>
          <a:solidFill>
            <a:srgbClr val="000000">
              <a:alpha val="6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79DEFA4B-1E26-42E0-B758-A9ECA8CD0205}"/>
              </a:ext>
            </a:extLst>
          </p:cNvPr>
          <p:cNvSpPr/>
          <p:nvPr/>
        </p:nvSpPr>
        <p:spPr bwMode="auto">
          <a:xfrm>
            <a:off x="2483768" y="1413098"/>
            <a:ext cx="4320480" cy="4032126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" charset="0"/>
              <a:ea typeface="ＭＳ Ｐゴシック" charset="0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C1BFF016-CE6F-4DB2-AFCD-742225A8D70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44536" y="2016357"/>
            <a:ext cx="1655415" cy="1512169"/>
          </a:xfrm>
          <a:prstGeom prst="rect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</p:pic>
      <p:pic>
        <p:nvPicPr>
          <p:cNvPr id="11" name="Graphic 10" descr="Line arrow Slight curve">
            <a:extLst>
              <a:ext uri="{FF2B5EF4-FFF2-40B4-BE49-F238E27FC236}">
                <a16:creationId xmlns:a16="http://schemas.microsoft.com/office/drawing/2014/main" id="{5B02A9DA-D21A-4D53-B860-05442EB5327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rot="11614802">
            <a:off x="4400963" y="2698960"/>
            <a:ext cx="1655415" cy="1130424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49C975F7-4889-4A77-960B-D0B75EBF8CEA}"/>
              </a:ext>
            </a:extLst>
          </p:cNvPr>
          <p:cNvSpPr txBox="1"/>
          <p:nvPr/>
        </p:nvSpPr>
        <p:spPr>
          <a:xfrm>
            <a:off x="5299502" y="3546266"/>
            <a:ext cx="104137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>
                <a:latin typeface="Century Gothic" panose="020B0502020202020204" pitchFamily="34" charset="0"/>
              </a:rPr>
              <a:t>DATA</a:t>
            </a:r>
          </a:p>
        </p:txBody>
      </p:sp>
      <p:pic>
        <p:nvPicPr>
          <p:cNvPr id="13" name="Graphic 12" descr="Line arrow Slight curve">
            <a:extLst>
              <a:ext uri="{FF2B5EF4-FFF2-40B4-BE49-F238E27FC236}">
                <a16:creationId xmlns:a16="http://schemas.microsoft.com/office/drawing/2014/main" id="{59BB13D8-7C5A-443E-BAC1-645C15A937A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rot="11614802">
            <a:off x="4576299" y="1817124"/>
            <a:ext cx="1655415" cy="1130424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DFC7BA57-9D77-4B43-8D33-9E171B0C5462}"/>
              </a:ext>
            </a:extLst>
          </p:cNvPr>
          <p:cNvSpPr txBox="1"/>
          <p:nvPr/>
        </p:nvSpPr>
        <p:spPr>
          <a:xfrm>
            <a:off x="5474838" y="2664430"/>
            <a:ext cx="104137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>
                <a:latin typeface="Century Gothic" panose="020B0502020202020204" pitchFamily="34" charset="0"/>
              </a:rPr>
              <a:t>DATA</a:t>
            </a:r>
          </a:p>
        </p:txBody>
      </p:sp>
      <p:pic>
        <p:nvPicPr>
          <p:cNvPr id="15" name="Graphic 14" descr="Line arrow Slight curve">
            <a:extLst>
              <a:ext uri="{FF2B5EF4-FFF2-40B4-BE49-F238E27FC236}">
                <a16:creationId xmlns:a16="http://schemas.microsoft.com/office/drawing/2014/main" id="{19806080-9FB2-472F-A569-94633FB4966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rot="17281948">
            <a:off x="3117901" y="3509512"/>
            <a:ext cx="1655415" cy="1130424"/>
          </a:xfrm>
          <a:prstGeom prst="rect">
            <a:avLst/>
          </a:prstGeom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36FD0B55-15D2-46BF-951F-6F1A74887357}"/>
              </a:ext>
            </a:extLst>
          </p:cNvPr>
          <p:cNvSpPr txBox="1"/>
          <p:nvPr/>
        </p:nvSpPr>
        <p:spPr>
          <a:xfrm>
            <a:off x="3151937" y="4695849"/>
            <a:ext cx="104137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>
                <a:latin typeface="Century Gothic" panose="020B0502020202020204" pitchFamily="34" charset="0"/>
              </a:rPr>
              <a:t>DATA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7DC961B-1207-426E-B39F-40498657CECC}"/>
              </a:ext>
            </a:extLst>
          </p:cNvPr>
          <p:cNvSpPr txBox="1"/>
          <p:nvPr/>
        </p:nvSpPr>
        <p:spPr>
          <a:xfrm>
            <a:off x="4193315" y="1433082"/>
            <a:ext cx="268819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i="1" dirty="0">
                <a:latin typeface="Century Gothic" panose="020B0502020202020204" pitchFamily="34" charset="0"/>
              </a:rPr>
              <a:t>= INFORMATION</a:t>
            </a:r>
          </a:p>
        </p:txBody>
      </p:sp>
    </p:spTree>
    <p:extLst>
      <p:ext uri="{BB962C8B-B14F-4D97-AF65-F5344CB8AC3E}">
        <p14:creationId xmlns:p14="http://schemas.microsoft.com/office/powerpoint/2010/main" val="5196747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3C8484D3-DAF6-4229-89EC-49E931A6E3D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33292" y="2277194"/>
            <a:ext cx="4457700" cy="4248150"/>
          </a:xfrm>
          <a:prstGeom prst="rect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</p:pic>
      <p:sp>
        <p:nvSpPr>
          <p:cNvPr id="20" name="TextBox 19">
            <a:extLst>
              <a:ext uri="{FF2B5EF4-FFF2-40B4-BE49-F238E27FC236}">
                <a16:creationId xmlns:a16="http://schemas.microsoft.com/office/drawing/2014/main" id="{EFD1BB1D-D2F5-4184-A908-792134E04123}"/>
              </a:ext>
            </a:extLst>
          </p:cNvPr>
          <p:cNvSpPr txBox="1"/>
          <p:nvPr/>
        </p:nvSpPr>
        <p:spPr>
          <a:xfrm>
            <a:off x="1939024" y="2046361"/>
            <a:ext cx="10894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>
                <a:solidFill>
                  <a:schemeClr val="bg1"/>
                </a:solidFill>
                <a:latin typeface="+mn-lt"/>
              </a:rPr>
              <a:t>DATA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4B6F8FE9-4E9F-4324-8CBC-E4BDAE3DD5D5}"/>
              </a:ext>
            </a:extLst>
          </p:cNvPr>
          <p:cNvSpPr/>
          <p:nvPr/>
        </p:nvSpPr>
        <p:spPr bwMode="auto">
          <a:xfrm>
            <a:off x="327595" y="382784"/>
            <a:ext cx="4320480" cy="4032126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" charset="0"/>
              <a:ea typeface="ＭＳ Ｐゴシック" charset="0"/>
            </a:endParaRPr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299DBD04-36CC-4C7B-914C-8DC27A93CC42}"/>
              </a:ext>
            </a:extLst>
          </p:cNvPr>
          <p:cNvSpPr/>
          <p:nvPr/>
        </p:nvSpPr>
        <p:spPr bwMode="auto">
          <a:xfrm>
            <a:off x="1226523" y="1029193"/>
            <a:ext cx="2563236" cy="2533351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 w="952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" charset="0"/>
              <a:ea typeface="ＭＳ Ｐゴシック" charset="0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41530467-F795-4AA9-B6EC-32CCE5A5D706}"/>
              </a:ext>
            </a:extLst>
          </p:cNvPr>
          <p:cNvSpPr txBox="1"/>
          <p:nvPr/>
        </p:nvSpPr>
        <p:spPr>
          <a:xfrm>
            <a:off x="1963397" y="2046361"/>
            <a:ext cx="10894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>
                <a:solidFill>
                  <a:schemeClr val="bg1"/>
                </a:solidFill>
                <a:latin typeface="Century Gothic" panose="020B0502020202020204" pitchFamily="34" charset="0"/>
              </a:rPr>
              <a:t>DATA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C4F6BFC1-A3F7-4224-898F-98311E452A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586" y="-27384"/>
            <a:ext cx="9144000" cy="6858000"/>
          </a:xfrm>
          <a:prstGeom prst="rect">
            <a:avLst/>
          </a:prstGeom>
          <a:solidFill>
            <a:srgbClr val="000000">
              <a:alpha val="6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79DEFA4B-1E26-42E0-B758-A9ECA8CD0205}"/>
              </a:ext>
            </a:extLst>
          </p:cNvPr>
          <p:cNvSpPr/>
          <p:nvPr/>
        </p:nvSpPr>
        <p:spPr bwMode="auto">
          <a:xfrm>
            <a:off x="2483768" y="1413098"/>
            <a:ext cx="4320480" cy="4032126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" charset="0"/>
              <a:ea typeface="ＭＳ Ｐゴシック" charset="0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C1BFF016-CE6F-4DB2-AFCD-742225A8D70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44536" y="2016357"/>
            <a:ext cx="1655415" cy="1512169"/>
          </a:xfrm>
          <a:prstGeom prst="rect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</p:pic>
      <p:pic>
        <p:nvPicPr>
          <p:cNvPr id="11" name="Graphic 10" descr="Line arrow Slight curve">
            <a:extLst>
              <a:ext uri="{FF2B5EF4-FFF2-40B4-BE49-F238E27FC236}">
                <a16:creationId xmlns:a16="http://schemas.microsoft.com/office/drawing/2014/main" id="{5B02A9DA-D21A-4D53-B860-05442EB5327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rot="11614802">
            <a:off x="4400963" y="2698960"/>
            <a:ext cx="1655415" cy="1130424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49C975F7-4889-4A77-960B-D0B75EBF8CEA}"/>
              </a:ext>
            </a:extLst>
          </p:cNvPr>
          <p:cNvSpPr txBox="1"/>
          <p:nvPr/>
        </p:nvSpPr>
        <p:spPr>
          <a:xfrm>
            <a:off x="5299502" y="3546266"/>
            <a:ext cx="104137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>
                <a:latin typeface="Century Gothic" panose="020B0502020202020204" pitchFamily="34" charset="0"/>
              </a:rPr>
              <a:t>DATA</a:t>
            </a:r>
          </a:p>
        </p:txBody>
      </p:sp>
      <p:pic>
        <p:nvPicPr>
          <p:cNvPr id="13" name="Graphic 12" descr="Line arrow Slight curve">
            <a:extLst>
              <a:ext uri="{FF2B5EF4-FFF2-40B4-BE49-F238E27FC236}">
                <a16:creationId xmlns:a16="http://schemas.microsoft.com/office/drawing/2014/main" id="{59BB13D8-7C5A-443E-BAC1-645C15A937A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rot="11614802">
            <a:off x="4576299" y="1817124"/>
            <a:ext cx="1655415" cy="1130424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DFC7BA57-9D77-4B43-8D33-9E171B0C5462}"/>
              </a:ext>
            </a:extLst>
          </p:cNvPr>
          <p:cNvSpPr txBox="1"/>
          <p:nvPr/>
        </p:nvSpPr>
        <p:spPr>
          <a:xfrm>
            <a:off x="5474838" y="2664430"/>
            <a:ext cx="104137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>
                <a:latin typeface="Century Gothic" panose="020B0502020202020204" pitchFamily="34" charset="0"/>
              </a:rPr>
              <a:t>DATA</a:t>
            </a:r>
          </a:p>
        </p:txBody>
      </p:sp>
      <p:pic>
        <p:nvPicPr>
          <p:cNvPr id="15" name="Graphic 14" descr="Line arrow Slight curve">
            <a:extLst>
              <a:ext uri="{FF2B5EF4-FFF2-40B4-BE49-F238E27FC236}">
                <a16:creationId xmlns:a16="http://schemas.microsoft.com/office/drawing/2014/main" id="{19806080-9FB2-472F-A569-94633FB4966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rot="17281948">
            <a:off x="3117901" y="3509512"/>
            <a:ext cx="1655415" cy="1130424"/>
          </a:xfrm>
          <a:prstGeom prst="rect">
            <a:avLst/>
          </a:prstGeom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36FD0B55-15D2-46BF-951F-6F1A74887357}"/>
              </a:ext>
            </a:extLst>
          </p:cNvPr>
          <p:cNvSpPr txBox="1"/>
          <p:nvPr/>
        </p:nvSpPr>
        <p:spPr>
          <a:xfrm>
            <a:off x="3151937" y="4695849"/>
            <a:ext cx="104137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>
                <a:latin typeface="Century Gothic" panose="020B0502020202020204" pitchFamily="34" charset="0"/>
              </a:rPr>
              <a:t>DATA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7DC961B-1207-426E-B39F-40498657CECC}"/>
              </a:ext>
            </a:extLst>
          </p:cNvPr>
          <p:cNvSpPr txBox="1"/>
          <p:nvPr/>
        </p:nvSpPr>
        <p:spPr>
          <a:xfrm>
            <a:off x="4193315" y="1433082"/>
            <a:ext cx="268819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i="1" dirty="0">
                <a:latin typeface="Century Gothic" panose="020B0502020202020204" pitchFamily="34" charset="0"/>
              </a:rPr>
              <a:t>= INFORMATION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24852824-9CAC-4F2D-9E22-E415123703BC}"/>
              </a:ext>
            </a:extLst>
          </p:cNvPr>
          <p:cNvSpPr txBox="1"/>
          <p:nvPr/>
        </p:nvSpPr>
        <p:spPr>
          <a:xfrm>
            <a:off x="217692" y="288907"/>
            <a:ext cx="2122060" cy="610936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700" i="1" dirty="0">
                <a:latin typeface="Century Gothic" panose="020B0502020202020204" pitchFamily="34" charset="0"/>
              </a:rPr>
              <a:t>25% of Essex residents are physically inactive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1700" i="1" dirty="0">
              <a:latin typeface="Century Gothic" panose="020B0502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700" i="1" dirty="0">
                <a:latin typeface="Century Gothic" panose="020B0502020202020204" pitchFamily="34" charset="0"/>
              </a:rPr>
              <a:t>Average life expectancy is higher for women than men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1700" i="1" dirty="0">
              <a:latin typeface="Century Gothic" panose="020B0502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700" i="1" dirty="0">
                <a:latin typeface="Century Gothic" panose="020B0502020202020204" pitchFamily="34" charset="0"/>
              </a:rPr>
              <a:t>The rate of alcohol-related hospital admissions is higher than 5 years ago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1700" i="1" dirty="0">
              <a:latin typeface="Century Gothic" panose="020B0502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700" i="1" dirty="0">
                <a:latin typeface="Century Gothic" panose="020B0502020202020204" pitchFamily="34" charset="0"/>
              </a:rPr>
              <a:t>There are 282,000 people with diagnosed hypertension in Essex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4ED4B2FA-72DC-41B4-939D-A0739D550A4F}"/>
              </a:ext>
            </a:extLst>
          </p:cNvPr>
          <p:cNvSpPr txBox="1"/>
          <p:nvPr/>
        </p:nvSpPr>
        <p:spPr>
          <a:xfrm>
            <a:off x="6948264" y="288907"/>
            <a:ext cx="1986903" cy="532453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700" i="1" dirty="0">
                <a:latin typeface="Century Gothic" panose="020B0502020202020204" pitchFamily="34" charset="0"/>
              </a:rPr>
              <a:t>The rate of employment is lower in Tendring than Colchester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1700" i="1" dirty="0">
              <a:latin typeface="Century Gothic" panose="020B0502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700" i="1" dirty="0">
                <a:latin typeface="Century Gothic" panose="020B0502020202020204" pitchFamily="34" charset="0"/>
              </a:rPr>
              <a:t>45% of Basildon residents report feeling satisfied or very satisfied with their local parks and open spaces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1700" i="1" dirty="0">
              <a:latin typeface="Century Gothic" panose="020B0502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700" i="1" dirty="0">
                <a:latin typeface="Century Gothic" panose="020B0502020202020204" pitchFamily="34" charset="0"/>
              </a:rPr>
              <a:t>The average income in Colchester is £245 per week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C71A5EDE-D456-49B5-9839-23B30D6E4E5D}"/>
              </a:ext>
            </a:extLst>
          </p:cNvPr>
          <p:cNvSpPr txBox="1"/>
          <p:nvPr/>
        </p:nvSpPr>
        <p:spPr>
          <a:xfrm>
            <a:off x="4899951" y="5813497"/>
            <a:ext cx="4035215" cy="58477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r"/>
            <a:r>
              <a:rPr lang="en-GB" sz="16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Century Gothic" panose="020B0502020202020204" pitchFamily="34" charset="0"/>
              </a:rPr>
              <a:t>N.B. This information for demonstration purposes and is </a:t>
            </a:r>
            <a:r>
              <a:rPr lang="en-GB" sz="1600" i="1" u="sng" dirty="0">
                <a:solidFill>
                  <a:schemeClr val="tx1">
                    <a:lumMod val="50000"/>
                    <a:lumOff val="50000"/>
                  </a:schemeClr>
                </a:solidFill>
                <a:latin typeface="Century Gothic" panose="020B0502020202020204" pitchFamily="34" charset="0"/>
              </a:rPr>
              <a:t>not</a:t>
            </a:r>
            <a:r>
              <a:rPr lang="en-GB" sz="16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Century Gothic" panose="020B0502020202020204" pitchFamily="34" charset="0"/>
              </a:rPr>
              <a:t> accurate</a:t>
            </a:r>
          </a:p>
        </p:txBody>
      </p:sp>
    </p:spTree>
    <p:extLst>
      <p:ext uri="{BB962C8B-B14F-4D97-AF65-F5344CB8AC3E}">
        <p14:creationId xmlns:p14="http://schemas.microsoft.com/office/powerpoint/2010/main" val="20233463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>
            <a:extLst>
              <a:ext uri="{FF2B5EF4-FFF2-40B4-BE49-F238E27FC236}">
                <a16:creationId xmlns:a16="http://schemas.microsoft.com/office/drawing/2014/main" id="{2225A699-C643-42CF-A5EE-C17E1C210B45}"/>
              </a:ext>
            </a:extLst>
          </p:cNvPr>
          <p:cNvSpPr txBox="1"/>
          <p:nvPr/>
        </p:nvSpPr>
        <p:spPr>
          <a:xfrm>
            <a:off x="1963397" y="2046361"/>
            <a:ext cx="10894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>
                <a:solidFill>
                  <a:schemeClr val="bg1"/>
                </a:solidFill>
                <a:latin typeface="Century Gothic" panose="020B0502020202020204" pitchFamily="34" charset="0"/>
              </a:rPr>
              <a:t>DATA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4B6F8FE9-4E9F-4324-8CBC-E4BDAE3DD5D5}"/>
              </a:ext>
            </a:extLst>
          </p:cNvPr>
          <p:cNvSpPr/>
          <p:nvPr/>
        </p:nvSpPr>
        <p:spPr bwMode="auto">
          <a:xfrm>
            <a:off x="327595" y="382784"/>
            <a:ext cx="4320480" cy="4032126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" charset="0"/>
              <a:ea typeface="ＭＳ Ｐゴシック" charset="0"/>
            </a:endParaRPr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A5840638-D9A5-4BD5-8364-0D21E09C9130}"/>
              </a:ext>
            </a:extLst>
          </p:cNvPr>
          <p:cNvSpPr/>
          <p:nvPr/>
        </p:nvSpPr>
        <p:spPr bwMode="auto">
          <a:xfrm>
            <a:off x="1226523" y="1029193"/>
            <a:ext cx="2563236" cy="2533351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 w="952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" charset="0"/>
              <a:ea typeface="ＭＳ Ｐゴシック" charset="0"/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79DEFA4B-1E26-42E0-B758-A9ECA8CD0205}"/>
              </a:ext>
            </a:extLst>
          </p:cNvPr>
          <p:cNvSpPr/>
          <p:nvPr/>
        </p:nvSpPr>
        <p:spPr bwMode="auto">
          <a:xfrm>
            <a:off x="2483768" y="1412776"/>
            <a:ext cx="4320480" cy="4032126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" charset="0"/>
              <a:ea typeface="ＭＳ Ｐゴシック" charset="0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C1BFF016-CE6F-4DB2-AFCD-742225A8D70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44536" y="2016035"/>
            <a:ext cx="1655415" cy="1512169"/>
          </a:xfrm>
          <a:prstGeom prst="rect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</p:pic>
      <p:pic>
        <p:nvPicPr>
          <p:cNvPr id="15" name="Graphic 14" descr="Line arrow Slight curve">
            <a:extLst>
              <a:ext uri="{FF2B5EF4-FFF2-40B4-BE49-F238E27FC236}">
                <a16:creationId xmlns:a16="http://schemas.microsoft.com/office/drawing/2014/main" id="{19806080-9FB2-472F-A569-94633FB4966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 rot="17281948">
            <a:off x="3117901" y="3509190"/>
            <a:ext cx="1655415" cy="1130424"/>
          </a:xfrm>
          <a:prstGeom prst="rect">
            <a:avLst/>
          </a:prstGeom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36FD0B55-15D2-46BF-951F-6F1A74887357}"/>
              </a:ext>
            </a:extLst>
          </p:cNvPr>
          <p:cNvSpPr txBox="1"/>
          <p:nvPr/>
        </p:nvSpPr>
        <p:spPr>
          <a:xfrm>
            <a:off x="3151937" y="4695527"/>
            <a:ext cx="104137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>
                <a:latin typeface="+mn-lt"/>
              </a:rPr>
              <a:t>DATA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EFD1BB1D-D2F5-4184-A908-792134E04123}"/>
              </a:ext>
            </a:extLst>
          </p:cNvPr>
          <p:cNvSpPr txBox="1"/>
          <p:nvPr/>
        </p:nvSpPr>
        <p:spPr>
          <a:xfrm>
            <a:off x="1939024" y="2046361"/>
            <a:ext cx="10894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>
                <a:solidFill>
                  <a:schemeClr val="bg1"/>
                </a:solidFill>
                <a:latin typeface="+mn-lt"/>
              </a:rPr>
              <a:t>DATA</a:t>
            </a:r>
          </a:p>
        </p:txBody>
      </p:sp>
      <p:pic>
        <p:nvPicPr>
          <p:cNvPr id="13" name="Graphic 12" descr="Line arrow Slight curve">
            <a:extLst>
              <a:ext uri="{FF2B5EF4-FFF2-40B4-BE49-F238E27FC236}">
                <a16:creationId xmlns:a16="http://schemas.microsoft.com/office/drawing/2014/main" id="{59BB13D8-7C5A-443E-BAC1-645C15A937A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 rot="11614802">
            <a:off x="4576299" y="1961140"/>
            <a:ext cx="1655415" cy="1130424"/>
          </a:xfrm>
          <a:prstGeom prst="rect">
            <a:avLst/>
          </a:prstGeom>
        </p:spPr>
      </p:pic>
      <p:sp>
        <p:nvSpPr>
          <p:cNvPr id="27" name="Rectangle 26">
            <a:extLst>
              <a:ext uri="{FF2B5EF4-FFF2-40B4-BE49-F238E27FC236}">
                <a16:creationId xmlns:a16="http://schemas.microsoft.com/office/drawing/2014/main" id="{B72A9799-4723-490F-8A68-DF3EFE43BD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586" y="-27384"/>
            <a:ext cx="9144000" cy="6858000"/>
          </a:xfrm>
          <a:prstGeom prst="rect">
            <a:avLst/>
          </a:prstGeom>
          <a:solidFill>
            <a:srgbClr val="000000">
              <a:alpha val="6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pic>
        <p:nvPicPr>
          <p:cNvPr id="11" name="Graphic 10" descr="Line arrow Slight curve">
            <a:extLst>
              <a:ext uri="{FF2B5EF4-FFF2-40B4-BE49-F238E27FC236}">
                <a16:creationId xmlns:a16="http://schemas.microsoft.com/office/drawing/2014/main" id="{5B02A9DA-D21A-4D53-B860-05442EB5327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 rot="11614802">
            <a:off x="4400963" y="2842976"/>
            <a:ext cx="1655415" cy="1130424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49C975F7-4889-4A77-960B-D0B75EBF8CEA}"/>
              </a:ext>
            </a:extLst>
          </p:cNvPr>
          <p:cNvSpPr txBox="1"/>
          <p:nvPr/>
        </p:nvSpPr>
        <p:spPr>
          <a:xfrm>
            <a:off x="5299502" y="3690282"/>
            <a:ext cx="104137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>
                <a:latin typeface="+mn-lt"/>
              </a:rPr>
              <a:t>DATA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DFC7BA57-9D77-4B43-8D33-9E171B0C5462}"/>
              </a:ext>
            </a:extLst>
          </p:cNvPr>
          <p:cNvSpPr txBox="1"/>
          <p:nvPr/>
        </p:nvSpPr>
        <p:spPr>
          <a:xfrm>
            <a:off x="5474838" y="2808446"/>
            <a:ext cx="104137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>
                <a:latin typeface="+mn-lt"/>
              </a:rPr>
              <a:t>DATA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C8484D3-DAF6-4229-89EC-49E931A6E3D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362772" y="2277194"/>
            <a:ext cx="4457700" cy="4248150"/>
          </a:xfrm>
          <a:prstGeom prst="rect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</p:pic>
      <p:sp>
        <p:nvSpPr>
          <p:cNvPr id="21" name="TextBox 20">
            <a:extLst>
              <a:ext uri="{FF2B5EF4-FFF2-40B4-BE49-F238E27FC236}">
                <a16:creationId xmlns:a16="http://schemas.microsoft.com/office/drawing/2014/main" id="{103A6D33-82F2-48BF-84FF-E622A7C0648B}"/>
              </a:ext>
            </a:extLst>
          </p:cNvPr>
          <p:cNvSpPr txBox="1"/>
          <p:nvPr/>
        </p:nvSpPr>
        <p:spPr>
          <a:xfrm>
            <a:off x="5956292" y="2295519"/>
            <a:ext cx="268819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b="1" i="1" dirty="0">
                <a:latin typeface="Century Gothic" panose="020B0502020202020204" pitchFamily="34" charset="0"/>
              </a:rPr>
              <a:t>= INSIGHT</a:t>
            </a:r>
          </a:p>
        </p:txBody>
      </p:sp>
    </p:spTree>
    <p:extLst>
      <p:ext uri="{BB962C8B-B14F-4D97-AF65-F5344CB8AC3E}">
        <p14:creationId xmlns:p14="http://schemas.microsoft.com/office/powerpoint/2010/main" val="37251696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>
            <a:extLst>
              <a:ext uri="{FF2B5EF4-FFF2-40B4-BE49-F238E27FC236}">
                <a16:creationId xmlns:a16="http://schemas.microsoft.com/office/drawing/2014/main" id="{4B6F8FE9-4E9F-4324-8CBC-E4BDAE3DD5D5}"/>
              </a:ext>
            </a:extLst>
          </p:cNvPr>
          <p:cNvSpPr/>
          <p:nvPr/>
        </p:nvSpPr>
        <p:spPr bwMode="auto">
          <a:xfrm>
            <a:off x="327595" y="382784"/>
            <a:ext cx="4320480" cy="4032126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" charset="0"/>
              <a:ea typeface="ＭＳ Ｐゴシック" charset="0"/>
            </a:endParaRPr>
          </a:p>
        </p:txBody>
      </p:sp>
      <p:pic>
        <p:nvPicPr>
          <p:cNvPr id="19" name="Picture 18">
            <a:extLst>
              <a:ext uri="{FF2B5EF4-FFF2-40B4-BE49-F238E27FC236}">
                <a16:creationId xmlns:a16="http://schemas.microsoft.com/office/drawing/2014/main" id="{7834AB13-3299-432D-91E0-F6EC850953F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40463" y="933140"/>
            <a:ext cx="2687558" cy="2774958"/>
          </a:xfrm>
          <a:prstGeom prst="rect">
            <a:avLst/>
          </a:prstGeom>
        </p:spPr>
      </p:pic>
      <p:sp>
        <p:nvSpPr>
          <p:cNvPr id="17" name="Rectangle 16">
            <a:extLst>
              <a:ext uri="{FF2B5EF4-FFF2-40B4-BE49-F238E27FC236}">
                <a16:creationId xmlns:a16="http://schemas.microsoft.com/office/drawing/2014/main" id="{79DEFA4B-1E26-42E0-B758-A9ECA8CD0205}"/>
              </a:ext>
            </a:extLst>
          </p:cNvPr>
          <p:cNvSpPr/>
          <p:nvPr/>
        </p:nvSpPr>
        <p:spPr bwMode="auto">
          <a:xfrm>
            <a:off x="2483768" y="1412776"/>
            <a:ext cx="4320480" cy="4032126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" charset="0"/>
              <a:ea typeface="ＭＳ Ｐゴシック" charset="0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C1BFF016-CE6F-4DB2-AFCD-742225A8D70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44536" y="2016035"/>
            <a:ext cx="1655415" cy="1512169"/>
          </a:xfrm>
          <a:prstGeom prst="rect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</p:pic>
      <p:pic>
        <p:nvPicPr>
          <p:cNvPr id="15" name="Graphic 14" descr="Line arrow Slight curve">
            <a:extLst>
              <a:ext uri="{FF2B5EF4-FFF2-40B4-BE49-F238E27FC236}">
                <a16:creationId xmlns:a16="http://schemas.microsoft.com/office/drawing/2014/main" id="{19806080-9FB2-472F-A569-94633FB4966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rot="17281948">
            <a:off x="3117901" y="3509190"/>
            <a:ext cx="1655415" cy="1130424"/>
          </a:xfrm>
          <a:prstGeom prst="rect">
            <a:avLst/>
          </a:prstGeom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36FD0B55-15D2-46BF-951F-6F1A74887357}"/>
              </a:ext>
            </a:extLst>
          </p:cNvPr>
          <p:cNvSpPr txBox="1"/>
          <p:nvPr/>
        </p:nvSpPr>
        <p:spPr>
          <a:xfrm>
            <a:off x="3151937" y="4695527"/>
            <a:ext cx="104137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>
                <a:latin typeface="+mn-lt"/>
              </a:rPr>
              <a:t>DATA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EFD1BB1D-D2F5-4184-A908-792134E04123}"/>
              </a:ext>
            </a:extLst>
          </p:cNvPr>
          <p:cNvSpPr txBox="1"/>
          <p:nvPr/>
        </p:nvSpPr>
        <p:spPr>
          <a:xfrm>
            <a:off x="1939024" y="2046361"/>
            <a:ext cx="10894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>
                <a:solidFill>
                  <a:schemeClr val="bg1"/>
                </a:solidFill>
                <a:latin typeface="+mn-lt"/>
              </a:rPr>
              <a:t>DATA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31A25973-5B62-480C-9098-5250546D39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586" y="-27384"/>
            <a:ext cx="9144000" cy="6858000"/>
          </a:xfrm>
          <a:prstGeom prst="rect">
            <a:avLst/>
          </a:prstGeom>
          <a:solidFill>
            <a:srgbClr val="000000">
              <a:alpha val="6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pic>
        <p:nvPicPr>
          <p:cNvPr id="11" name="Graphic 10" descr="Line arrow Slight curve">
            <a:extLst>
              <a:ext uri="{FF2B5EF4-FFF2-40B4-BE49-F238E27FC236}">
                <a16:creationId xmlns:a16="http://schemas.microsoft.com/office/drawing/2014/main" id="{5B02A9DA-D21A-4D53-B860-05442EB5327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rot="11614802">
            <a:off x="4400963" y="2842976"/>
            <a:ext cx="1655415" cy="1130424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49C975F7-4889-4A77-960B-D0B75EBF8CEA}"/>
              </a:ext>
            </a:extLst>
          </p:cNvPr>
          <p:cNvSpPr txBox="1"/>
          <p:nvPr/>
        </p:nvSpPr>
        <p:spPr>
          <a:xfrm>
            <a:off x="5299502" y="3690282"/>
            <a:ext cx="104137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>
                <a:latin typeface="+mn-lt"/>
              </a:rPr>
              <a:t>DATA</a:t>
            </a:r>
          </a:p>
        </p:txBody>
      </p:sp>
      <p:pic>
        <p:nvPicPr>
          <p:cNvPr id="13" name="Graphic 12" descr="Line arrow Slight curve">
            <a:extLst>
              <a:ext uri="{FF2B5EF4-FFF2-40B4-BE49-F238E27FC236}">
                <a16:creationId xmlns:a16="http://schemas.microsoft.com/office/drawing/2014/main" id="{59BB13D8-7C5A-443E-BAC1-645C15A937A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rot="11614802">
            <a:off x="4576299" y="1961140"/>
            <a:ext cx="1655415" cy="1130424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DFC7BA57-9D77-4B43-8D33-9E171B0C5462}"/>
              </a:ext>
            </a:extLst>
          </p:cNvPr>
          <p:cNvSpPr txBox="1"/>
          <p:nvPr/>
        </p:nvSpPr>
        <p:spPr>
          <a:xfrm>
            <a:off x="5474838" y="2808446"/>
            <a:ext cx="104137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>
                <a:latin typeface="+mn-lt"/>
              </a:rPr>
              <a:t>DATA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C8484D3-DAF6-4229-89EC-49E931A6E3DB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362772" y="2204864"/>
            <a:ext cx="4457700" cy="4248150"/>
          </a:xfrm>
          <a:prstGeom prst="rect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</p:pic>
      <p:sp>
        <p:nvSpPr>
          <p:cNvPr id="21" name="TextBox 20">
            <a:extLst>
              <a:ext uri="{FF2B5EF4-FFF2-40B4-BE49-F238E27FC236}">
                <a16:creationId xmlns:a16="http://schemas.microsoft.com/office/drawing/2014/main" id="{103A6D33-82F2-48BF-84FF-E622A7C0648B}"/>
              </a:ext>
            </a:extLst>
          </p:cNvPr>
          <p:cNvSpPr txBox="1"/>
          <p:nvPr/>
        </p:nvSpPr>
        <p:spPr>
          <a:xfrm>
            <a:off x="5956292" y="2223189"/>
            <a:ext cx="268819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b="1" i="1" dirty="0">
                <a:latin typeface="Century Gothic" panose="020B0502020202020204" pitchFamily="34" charset="0"/>
              </a:rPr>
              <a:t>= INSIGHT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3F43E046-EED4-4C5A-A536-6604E050E34D}"/>
              </a:ext>
            </a:extLst>
          </p:cNvPr>
          <p:cNvSpPr txBox="1"/>
          <p:nvPr/>
        </p:nvSpPr>
        <p:spPr>
          <a:xfrm>
            <a:off x="327595" y="382784"/>
            <a:ext cx="3675762" cy="535531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800" i="1" dirty="0">
                <a:latin typeface="Century Gothic" panose="020B0502020202020204" pitchFamily="34" charset="0"/>
              </a:rPr>
              <a:t>Those living in areas of deprivation are more likely to be inactive</a:t>
            </a:r>
            <a:r>
              <a:rPr lang="en-GB" sz="18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Century Gothic" panose="020B0502020202020204" pitchFamily="34" charset="0"/>
              </a:rPr>
              <a:t>… </a:t>
            </a:r>
            <a:r>
              <a:rPr lang="en-GB" sz="1800" i="1" dirty="0">
                <a:solidFill>
                  <a:schemeClr val="accent1"/>
                </a:solidFill>
                <a:latin typeface="Century Gothic" panose="020B0502020202020204" pitchFamily="34" charset="0"/>
              </a:rPr>
              <a:t>you will find inactive people in areas of deprivation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1800" i="1" dirty="0">
              <a:latin typeface="Century Gothic" panose="020B0502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800" i="1" dirty="0">
                <a:latin typeface="Century Gothic" panose="020B0502020202020204" pitchFamily="34" charset="0"/>
              </a:rPr>
              <a:t>Fear of crime is a key driver for physical inactivity in Basildon… </a:t>
            </a:r>
            <a:r>
              <a:rPr lang="en-GB" sz="1800" i="1" dirty="0">
                <a:solidFill>
                  <a:schemeClr val="accent1"/>
                </a:solidFill>
                <a:latin typeface="Century Gothic" panose="020B0502020202020204" pitchFamily="34" charset="0"/>
              </a:rPr>
              <a:t>physical activity is likely to increase in Basildon if fear of crime is reduced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1800" i="1" dirty="0">
              <a:solidFill>
                <a:schemeClr val="bg2"/>
              </a:solidFill>
              <a:latin typeface="Century Gothic" panose="020B0502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800" i="1" dirty="0">
                <a:latin typeface="Century Gothic" panose="020B0502020202020204" pitchFamily="34" charset="0"/>
              </a:rPr>
              <a:t>There is a sharp increase in % of obesity in children between reception and year 6… </a:t>
            </a:r>
            <a:r>
              <a:rPr lang="en-GB" sz="1800" i="1" dirty="0">
                <a:solidFill>
                  <a:schemeClr val="accent1"/>
                </a:solidFill>
                <a:latin typeface="Century Gothic" panose="020B0502020202020204" pitchFamily="34" charset="0"/>
              </a:rPr>
              <a:t>interventions to prevent obesity should target children between reception and year 6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8DDBF92B-5BB8-4E25-AF5F-F862F86EE664}"/>
              </a:ext>
            </a:extLst>
          </p:cNvPr>
          <p:cNvSpPr txBox="1"/>
          <p:nvPr/>
        </p:nvSpPr>
        <p:spPr>
          <a:xfrm>
            <a:off x="307929" y="5949280"/>
            <a:ext cx="3885386" cy="553998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GB" sz="15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Century Gothic" panose="020B0502020202020204" pitchFamily="34" charset="0"/>
              </a:rPr>
              <a:t>N.B. This information for demonstration purposes and is </a:t>
            </a:r>
            <a:r>
              <a:rPr lang="en-GB" sz="1500" i="1" u="sng" dirty="0">
                <a:solidFill>
                  <a:schemeClr val="tx1">
                    <a:lumMod val="50000"/>
                    <a:lumOff val="50000"/>
                  </a:schemeClr>
                </a:solidFill>
                <a:latin typeface="Century Gothic" panose="020B0502020202020204" pitchFamily="34" charset="0"/>
              </a:rPr>
              <a:t>not</a:t>
            </a:r>
            <a:r>
              <a:rPr lang="en-GB" sz="15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Century Gothic" panose="020B0502020202020204" pitchFamily="34" charset="0"/>
              </a:rPr>
              <a:t> accurate</a:t>
            </a:r>
          </a:p>
        </p:txBody>
      </p:sp>
    </p:spTree>
    <p:extLst>
      <p:ext uri="{BB962C8B-B14F-4D97-AF65-F5344CB8AC3E}">
        <p14:creationId xmlns:p14="http://schemas.microsoft.com/office/powerpoint/2010/main" val="23270588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31A25973-5B62-480C-9098-5250546D39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586" y="0"/>
            <a:ext cx="9144000" cy="6885384"/>
          </a:xfrm>
          <a:prstGeom prst="rect">
            <a:avLst/>
          </a:prstGeom>
          <a:solidFill>
            <a:srgbClr val="000000">
              <a:alpha val="6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4B6F8FE9-4E9F-4324-8CBC-E4BDAE3DD5D5}"/>
              </a:ext>
            </a:extLst>
          </p:cNvPr>
          <p:cNvSpPr/>
          <p:nvPr/>
        </p:nvSpPr>
        <p:spPr bwMode="auto">
          <a:xfrm>
            <a:off x="327595" y="382784"/>
            <a:ext cx="4320480" cy="4032126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" charset="0"/>
              <a:ea typeface="ＭＳ Ｐゴシック" charset="0"/>
            </a:endParaRPr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C8F6DA76-E11D-4AC1-973E-3DDB82FFD120}"/>
              </a:ext>
            </a:extLst>
          </p:cNvPr>
          <p:cNvSpPr/>
          <p:nvPr/>
        </p:nvSpPr>
        <p:spPr bwMode="auto">
          <a:xfrm>
            <a:off x="1226523" y="1029193"/>
            <a:ext cx="2563236" cy="2533351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 w="952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" charset="0"/>
              <a:ea typeface="ＭＳ Ｐゴシック" charset="0"/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757B876D-3FE0-4A92-9B19-8C3EA347C864}"/>
              </a:ext>
            </a:extLst>
          </p:cNvPr>
          <p:cNvSpPr txBox="1"/>
          <p:nvPr/>
        </p:nvSpPr>
        <p:spPr>
          <a:xfrm>
            <a:off x="1963397" y="2046361"/>
            <a:ext cx="10894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>
                <a:solidFill>
                  <a:schemeClr val="bg1"/>
                </a:solidFill>
                <a:latin typeface="Century Gothic" panose="020B0502020202020204" pitchFamily="34" charset="0"/>
              </a:rPr>
              <a:t>DATA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79DEFA4B-1E26-42E0-B758-A9ECA8CD0205}"/>
              </a:ext>
            </a:extLst>
          </p:cNvPr>
          <p:cNvSpPr/>
          <p:nvPr/>
        </p:nvSpPr>
        <p:spPr bwMode="auto">
          <a:xfrm>
            <a:off x="2483768" y="1412776"/>
            <a:ext cx="4320480" cy="4032126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" charset="0"/>
              <a:ea typeface="ＭＳ Ｐゴシック" charset="0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C1BFF016-CE6F-4DB2-AFCD-742225A8D70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44536" y="2016035"/>
            <a:ext cx="1655415" cy="1512169"/>
          </a:xfrm>
          <a:prstGeom prst="rect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</p:pic>
      <p:pic>
        <p:nvPicPr>
          <p:cNvPr id="15" name="Graphic 14" descr="Line arrow Slight curve">
            <a:extLst>
              <a:ext uri="{FF2B5EF4-FFF2-40B4-BE49-F238E27FC236}">
                <a16:creationId xmlns:a16="http://schemas.microsoft.com/office/drawing/2014/main" id="{19806080-9FB2-472F-A569-94633FB4966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 rot="17281948">
            <a:off x="3117901" y="3509190"/>
            <a:ext cx="1655415" cy="1130424"/>
          </a:xfrm>
          <a:prstGeom prst="rect">
            <a:avLst/>
          </a:prstGeom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36FD0B55-15D2-46BF-951F-6F1A74887357}"/>
              </a:ext>
            </a:extLst>
          </p:cNvPr>
          <p:cNvSpPr txBox="1"/>
          <p:nvPr/>
        </p:nvSpPr>
        <p:spPr>
          <a:xfrm>
            <a:off x="3151937" y="4695527"/>
            <a:ext cx="104137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>
                <a:latin typeface="+mn-lt"/>
              </a:rPr>
              <a:t>DATA</a:t>
            </a:r>
          </a:p>
        </p:txBody>
      </p:sp>
      <p:pic>
        <p:nvPicPr>
          <p:cNvPr id="11" name="Graphic 10" descr="Line arrow Slight curve">
            <a:extLst>
              <a:ext uri="{FF2B5EF4-FFF2-40B4-BE49-F238E27FC236}">
                <a16:creationId xmlns:a16="http://schemas.microsoft.com/office/drawing/2014/main" id="{5B02A9DA-D21A-4D53-B860-05442EB5327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 rot="11614802">
            <a:off x="4400963" y="2842976"/>
            <a:ext cx="1655415" cy="1130424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49C975F7-4889-4A77-960B-D0B75EBF8CEA}"/>
              </a:ext>
            </a:extLst>
          </p:cNvPr>
          <p:cNvSpPr txBox="1"/>
          <p:nvPr/>
        </p:nvSpPr>
        <p:spPr>
          <a:xfrm>
            <a:off x="5299502" y="3690282"/>
            <a:ext cx="104137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>
                <a:latin typeface="+mn-lt"/>
              </a:rPr>
              <a:t>DATA</a:t>
            </a:r>
          </a:p>
        </p:txBody>
      </p:sp>
      <p:pic>
        <p:nvPicPr>
          <p:cNvPr id="13" name="Graphic 12" descr="Line arrow Slight curve">
            <a:extLst>
              <a:ext uri="{FF2B5EF4-FFF2-40B4-BE49-F238E27FC236}">
                <a16:creationId xmlns:a16="http://schemas.microsoft.com/office/drawing/2014/main" id="{59BB13D8-7C5A-443E-BAC1-645C15A937A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 rot="11614802">
            <a:off x="4576299" y="1961140"/>
            <a:ext cx="1655415" cy="1130424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DFC7BA57-9D77-4B43-8D33-9E171B0C5462}"/>
              </a:ext>
            </a:extLst>
          </p:cNvPr>
          <p:cNvSpPr txBox="1"/>
          <p:nvPr/>
        </p:nvSpPr>
        <p:spPr>
          <a:xfrm>
            <a:off x="5474838" y="2808446"/>
            <a:ext cx="104137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>
                <a:latin typeface="+mn-lt"/>
              </a:rPr>
              <a:t>DATA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C8484D3-DAF6-4229-89EC-49E931A6E3D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362772" y="2277194"/>
            <a:ext cx="4457700" cy="4248150"/>
          </a:xfrm>
          <a:prstGeom prst="rect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</p:pic>
      <p:sp>
        <p:nvSpPr>
          <p:cNvPr id="21" name="TextBox 20">
            <a:extLst>
              <a:ext uri="{FF2B5EF4-FFF2-40B4-BE49-F238E27FC236}">
                <a16:creationId xmlns:a16="http://schemas.microsoft.com/office/drawing/2014/main" id="{103A6D33-82F2-48BF-84FF-E622A7C0648B}"/>
              </a:ext>
            </a:extLst>
          </p:cNvPr>
          <p:cNvSpPr txBox="1"/>
          <p:nvPr/>
        </p:nvSpPr>
        <p:spPr>
          <a:xfrm>
            <a:off x="5956292" y="2295519"/>
            <a:ext cx="268819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b="1" i="1" dirty="0">
                <a:latin typeface="Century Gothic" panose="020B0502020202020204" pitchFamily="34" charset="0"/>
              </a:rPr>
              <a:t>= INSIGHT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79EA95D6-E1F0-42DD-99DD-83FBA5442FFD}"/>
              </a:ext>
            </a:extLst>
          </p:cNvPr>
          <p:cNvSpPr txBox="1"/>
          <p:nvPr/>
        </p:nvSpPr>
        <p:spPr>
          <a:xfrm>
            <a:off x="4193315" y="1433082"/>
            <a:ext cx="268819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i="1" dirty="0">
                <a:latin typeface="Century Gothic" panose="020B0502020202020204" pitchFamily="34" charset="0"/>
              </a:rPr>
              <a:t>= INFORMATION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671F98C2-2E4B-42B9-8C8B-5CB0B2C55D21}"/>
              </a:ext>
            </a:extLst>
          </p:cNvPr>
          <p:cNvSpPr txBox="1"/>
          <p:nvPr/>
        </p:nvSpPr>
        <p:spPr>
          <a:xfrm>
            <a:off x="1939024" y="403097"/>
            <a:ext cx="268819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b="1" i="1" dirty="0">
                <a:latin typeface="Century Gothic" panose="020B0502020202020204" pitchFamily="34" charset="0"/>
              </a:rPr>
              <a:t>= DATA</a:t>
            </a:r>
          </a:p>
        </p:txBody>
      </p:sp>
      <p:sp>
        <p:nvSpPr>
          <p:cNvPr id="3" name="Arrow: Right 2">
            <a:extLst>
              <a:ext uri="{FF2B5EF4-FFF2-40B4-BE49-F238E27FC236}">
                <a16:creationId xmlns:a16="http://schemas.microsoft.com/office/drawing/2014/main" id="{EB0A8D25-3ACC-4443-A1EF-18F024F4C213}"/>
              </a:ext>
            </a:extLst>
          </p:cNvPr>
          <p:cNvSpPr/>
          <p:nvPr/>
        </p:nvSpPr>
        <p:spPr bwMode="auto">
          <a:xfrm rot="1749055">
            <a:off x="4848211" y="640884"/>
            <a:ext cx="1487578" cy="407712"/>
          </a:xfrm>
          <a:prstGeom prst="rightArrow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" charset="0"/>
              <a:ea typeface="ＭＳ Ｐゴシック" charset="0"/>
            </a:endParaRPr>
          </a:p>
        </p:txBody>
      </p:sp>
      <p:sp>
        <p:nvSpPr>
          <p:cNvPr id="28" name="Arrow: Right 27">
            <a:extLst>
              <a:ext uri="{FF2B5EF4-FFF2-40B4-BE49-F238E27FC236}">
                <a16:creationId xmlns:a16="http://schemas.microsoft.com/office/drawing/2014/main" id="{8D3E8D16-BD81-42D1-9F8C-EB4201AAFCFC}"/>
              </a:ext>
            </a:extLst>
          </p:cNvPr>
          <p:cNvSpPr/>
          <p:nvPr/>
        </p:nvSpPr>
        <p:spPr bwMode="auto">
          <a:xfrm rot="1749055">
            <a:off x="2963029" y="5789091"/>
            <a:ext cx="1312159" cy="407712"/>
          </a:xfrm>
          <a:prstGeom prst="rightArrow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" charset="0"/>
              <a:ea typeface="ＭＳ Ｐゴシック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1B77EE2-2E8D-4840-9C38-BBB8E510A78B}"/>
              </a:ext>
            </a:extLst>
          </p:cNvPr>
          <p:cNvSpPr txBox="1"/>
          <p:nvPr/>
        </p:nvSpPr>
        <p:spPr>
          <a:xfrm>
            <a:off x="5580112" y="304396"/>
            <a:ext cx="3064375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1800" dirty="0">
                <a:solidFill>
                  <a:schemeClr val="bg1"/>
                </a:solidFill>
                <a:latin typeface="Century Gothic" panose="020B0502020202020204" pitchFamily="34" charset="0"/>
              </a:rPr>
              <a:t>Collection of data points</a:t>
            </a:r>
          </a:p>
          <a:p>
            <a:pPr algn="r"/>
            <a:r>
              <a:rPr lang="en-GB" sz="1800" dirty="0">
                <a:solidFill>
                  <a:schemeClr val="bg1"/>
                </a:solidFill>
                <a:latin typeface="Century Gothic" panose="020B0502020202020204" pitchFamily="34" charset="0"/>
              </a:rPr>
              <a:t>Calculating averages </a:t>
            </a:r>
          </a:p>
          <a:p>
            <a:pPr algn="r"/>
            <a:r>
              <a:rPr lang="en-GB" sz="1800" dirty="0">
                <a:solidFill>
                  <a:schemeClr val="bg1"/>
                </a:solidFill>
                <a:latin typeface="Century Gothic" panose="020B0502020202020204" pitchFamily="34" charset="0"/>
              </a:rPr>
              <a:t>Identifying themes</a:t>
            </a:r>
          </a:p>
          <a:p>
            <a:pPr algn="r"/>
            <a:r>
              <a:rPr lang="en-GB" sz="1800" dirty="0">
                <a:solidFill>
                  <a:schemeClr val="bg1"/>
                </a:solidFill>
                <a:latin typeface="Century Gothic" panose="020B0502020202020204" pitchFamily="34" charset="0"/>
              </a:rPr>
              <a:t>Comparisons</a:t>
            </a:r>
          </a:p>
          <a:p>
            <a:pPr algn="r"/>
            <a:r>
              <a:rPr lang="en-GB" sz="1800" dirty="0">
                <a:solidFill>
                  <a:schemeClr val="bg1"/>
                </a:solidFill>
                <a:latin typeface="Century Gothic" panose="020B0502020202020204" pitchFamily="34" charset="0"/>
              </a:rPr>
              <a:t>Trends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2AF52703-B928-4251-B06A-C87FD20ED962}"/>
              </a:ext>
            </a:extLst>
          </p:cNvPr>
          <p:cNvSpPr txBox="1"/>
          <p:nvPr/>
        </p:nvSpPr>
        <p:spPr>
          <a:xfrm>
            <a:off x="395536" y="5563106"/>
            <a:ext cx="5873335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800" dirty="0">
                <a:solidFill>
                  <a:schemeClr val="bg1"/>
                </a:solidFill>
                <a:latin typeface="Century Gothic" panose="020B0502020202020204" pitchFamily="34" charset="0"/>
              </a:rPr>
              <a:t>Using information to:</a:t>
            </a:r>
          </a:p>
          <a:p>
            <a:r>
              <a:rPr lang="en-GB" sz="1800" dirty="0">
                <a:solidFill>
                  <a:schemeClr val="bg1"/>
                </a:solidFill>
                <a:latin typeface="Century Gothic" panose="020B0502020202020204" pitchFamily="34" charset="0"/>
              </a:rPr>
              <a:t>Answer questions</a:t>
            </a:r>
          </a:p>
          <a:p>
            <a:r>
              <a:rPr lang="en-GB" sz="1800" dirty="0">
                <a:solidFill>
                  <a:schemeClr val="bg1"/>
                </a:solidFill>
                <a:latin typeface="Century Gothic" panose="020B0502020202020204" pitchFamily="34" charset="0"/>
              </a:rPr>
              <a:t>Solve problems</a:t>
            </a:r>
          </a:p>
          <a:p>
            <a:r>
              <a:rPr lang="en-GB" sz="1800" dirty="0">
                <a:solidFill>
                  <a:schemeClr val="bg1"/>
                </a:solidFill>
                <a:latin typeface="Century Gothic" panose="020B0502020202020204" pitchFamily="34" charset="0"/>
              </a:rPr>
              <a:t>Make Information ‘Actionable’</a:t>
            </a:r>
          </a:p>
          <a:p>
            <a:endParaRPr lang="en-GB" sz="1800" dirty="0">
              <a:solidFill>
                <a:schemeClr val="bg1"/>
              </a:solidFill>
              <a:latin typeface="Century Gothic" panose="020B0502020202020204" pitchFamily="34" charset="0"/>
            </a:endParaRPr>
          </a:p>
          <a:p>
            <a:endParaRPr lang="en-GB" sz="1800"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3959271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27281F48-AB93-458A-96BA-CE2F97518A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-1" y="0"/>
            <a:ext cx="9144000" cy="6885384"/>
          </a:xfrm>
          <a:prstGeom prst="rect">
            <a:avLst/>
          </a:prstGeom>
          <a:solidFill>
            <a:srgbClr val="000000">
              <a:alpha val="6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3C2F87EF-686E-4FBD-9077-0CB4FB8A7950}"/>
              </a:ext>
            </a:extLst>
          </p:cNvPr>
          <p:cNvSpPr/>
          <p:nvPr/>
        </p:nvSpPr>
        <p:spPr bwMode="auto">
          <a:xfrm>
            <a:off x="2663787" y="1660494"/>
            <a:ext cx="3816424" cy="3564396"/>
          </a:xfrm>
          <a:prstGeom prst="ellipse">
            <a:avLst/>
          </a:prstGeom>
          <a:solidFill>
            <a:schemeClr val="accent2"/>
          </a:solidFill>
          <a:ln w="952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" charset="0"/>
              <a:ea typeface="ＭＳ Ｐゴシック" charset="0"/>
            </a:endParaRPr>
          </a:p>
        </p:txBody>
      </p:sp>
      <p:sp>
        <p:nvSpPr>
          <p:cNvPr id="36" name="Arrow: Down 35">
            <a:extLst>
              <a:ext uri="{FF2B5EF4-FFF2-40B4-BE49-F238E27FC236}">
                <a16:creationId xmlns:a16="http://schemas.microsoft.com/office/drawing/2014/main" id="{B7B97483-2CDF-4DF2-83C3-03561DC0D931}"/>
              </a:ext>
            </a:extLst>
          </p:cNvPr>
          <p:cNvSpPr/>
          <p:nvPr/>
        </p:nvSpPr>
        <p:spPr bwMode="auto">
          <a:xfrm rot="13635539">
            <a:off x="3050864" y="5042201"/>
            <a:ext cx="399566" cy="1077560"/>
          </a:xfrm>
          <a:prstGeom prst="downArrow">
            <a:avLst/>
          </a:prstGeom>
          <a:solidFill>
            <a:schemeClr val="bg1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" charset="0"/>
              <a:ea typeface="ＭＳ Ｐゴシック" charset="0"/>
            </a:endParaRPr>
          </a:p>
        </p:txBody>
      </p:sp>
      <p:sp>
        <p:nvSpPr>
          <p:cNvPr id="37" name="Arrow: Down 36">
            <a:extLst>
              <a:ext uri="{FF2B5EF4-FFF2-40B4-BE49-F238E27FC236}">
                <a16:creationId xmlns:a16="http://schemas.microsoft.com/office/drawing/2014/main" id="{50812EAB-02D6-43D4-8010-89EFBD26CABF}"/>
              </a:ext>
            </a:extLst>
          </p:cNvPr>
          <p:cNvSpPr/>
          <p:nvPr/>
        </p:nvSpPr>
        <p:spPr bwMode="auto">
          <a:xfrm rot="18872918">
            <a:off x="3086826" y="991684"/>
            <a:ext cx="399566" cy="953246"/>
          </a:xfrm>
          <a:prstGeom prst="downArrow">
            <a:avLst/>
          </a:prstGeom>
          <a:solidFill>
            <a:schemeClr val="bg1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" charset="0"/>
              <a:ea typeface="ＭＳ Ｐゴシック" charset="0"/>
            </a:endParaRPr>
          </a:p>
        </p:txBody>
      </p:sp>
      <p:sp>
        <p:nvSpPr>
          <p:cNvPr id="38" name="Arrow: Down 37">
            <a:extLst>
              <a:ext uri="{FF2B5EF4-FFF2-40B4-BE49-F238E27FC236}">
                <a16:creationId xmlns:a16="http://schemas.microsoft.com/office/drawing/2014/main" id="{A536CC55-46D4-4302-8A6B-9742C2B598FD}"/>
              </a:ext>
            </a:extLst>
          </p:cNvPr>
          <p:cNvSpPr/>
          <p:nvPr/>
        </p:nvSpPr>
        <p:spPr bwMode="auto">
          <a:xfrm rot="2172033">
            <a:off x="5034150" y="934010"/>
            <a:ext cx="399566" cy="673497"/>
          </a:xfrm>
          <a:prstGeom prst="downArrow">
            <a:avLst/>
          </a:prstGeom>
          <a:solidFill>
            <a:schemeClr val="bg1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" charset="0"/>
              <a:ea typeface="ＭＳ Ｐゴシック" charset="0"/>
            </a:endParaRPr>
          </a:p>
        </p:txBody>
      </p:sp>
      <p:sp>
        <p:nvSpPr>
          <p:cNvPr id="39" name="Arrow: Down 38">
            <a:extLst>
              <a:ext uri="{FF2B5EF4-FFF2-40B4-BE49-F238E27FC236}">
                <a16:creationId xmlns:a16="http://schemas.microsoft.com/office/drawing/2014/main" id="{06D7522F-A730-4723-A6B3-E0CF637CD413}"/>
              </a:ext>
            </a:extLst>
          </p:cNvPr>
          <p:cNvSpPr/>
          <p:nvPr/>
        </p:nvSpPr>
        <p:spPr bwMode="auto">
          <a:xfrm rot="7490576">
            <a:off x="6793620" y="4017393"/>
            <a:ext cx="399566" cy="1296144"/>
          </a:xfrm>
          <a:prstGeom prst="downArrow">
            <a:avLst/>
          </a:prstGeom>
          <a:solidFill>
            <a:schemeClr val="bg1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" charset="0"/>
              <a:ea typeface="ＭＳ Ｐゴシック" charset="0"/>
            </a:endParaRPr>
          </a:p>
        </p:txBody>
      </p:sp>
      <p:sp>
        <p:nvSpPr>
          <p:cNvPr id="40" name="Arrow: Down 39">
            <a:extLst>
              <a:ext uri="{FF2B5EF4-FFF2-40B4-BE49-F238E27FC236}">
                <a16:creationId xmlns:a16="http://schemas.microsoft.com/office/drawing/2014/main" id="{D256E511-D387-4156-90D4-3DEFEED1A207}"/>
              </a:ext>
            </a:extLst>
          </p:cNvPr>
          <p:cNvSpPr/>
          <p:nvPr/>
        </p:nvSpPr>
        <p:spPr bwMode="auto">
          <a:xfrm rot="5400000">
            <a:off x="6824283" y="2711759"/>
            <a:ext cx="399566" cy="876722"/>
          </a:xfrm>
          <a:prstGeom prst="downArrow">
            <a:avLst/>
          </a:prstGeom>
          <a:solidFill>
            <a:schemeClr val="bg1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" charset="0"/>
              <a:ea typeface="ＭＳ Ｐゴシック" charset="0"/>
            </a:endParaRPr>
          </a:p>
        </p:txBody>
      </p:sp>
      <p:sp>
        <p:nvSpPr>
          <p:cNvPr id="41" name="Arrow: Down 40">
            <a:extLst>
              <a:ext uri="{FF2B5EF4-FFF2-40B4-BE49-F238E27FC236}">
                <a16:creationId xmlns:a16="http://schemas.microsoft.com/office/drawing/2014/main" id="{87AC8DF2-14D9-4B3F-B559-4DB64708C879}"/>
              </a:ext>
            </a:extLst>
          </p:cNvPr>
          <p:cNvSpPr/>
          <p:nvPr/>
        </p:nvSpPr>
        <p:spPr bwMode="auto">
          <a:xfrm rot="2927311">
            <a:off x="6402255" y="1103952"/>
            <a:ext cx="399566" cy="1296144"/>
          </a:xfrm>
          <a:prstGeom prst="downArrow">
            <a:avLst/>
          </a:prstGeom>
          <a:solidFill>
            <a:schemeClr val="bg1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" charset="0"/>
              <a:ea typeface="ＭＳ Ｐゴシック" charset="0"/>
            </a:endParaRPr>
          </a:p>
        </p:txBody>
      </p:sp>
      <p:sp>
        <p:nvSpPr>
          <p:cNvPr id="42" name="Arrow: Down 41">
            <a:extLst>
              <a:ext uri="{FF2B5EF4-FFF2-40B4-BE49-F238E27FC236}">
                <a16:creationId xmlns:a16="http://schemas.microsoft.com/office/drawing/2014/main" id="{E3C127C1-EB3C-4686-A991-07249F190CC7}"/>
              </a:ext>
            </a:extLst>
          </p:cNvPr>
          <p:cNvSpPr/>
          <p:nvPr/>
        </p:nvSpPr>
        <p:spPr bwMode="auto">
          <a:xfrm rot="8260517">
            <a:off x="5411730" y="5092334"/>
            <a:ext cx="399566" cy="977294"/>
          </a:xfrm>
          <a:prstGeom prst="downArrow">
            <a:avLst>
              <a:gd name="adj1" fmla="val 58278"/>
              <a:gd name="adj2" fmla="val 50000"/>
            </a:avLst>
          </a:prstGeom>
          <a:solidFill>
            <a:schemeClr val="bg1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" charset="0"/>
              <a:ea typeface="ＭＳ Ｐゴシック" charset="0"/>
            </a:endParaRPr>
          </a:p>
        </p:txBody>
      </p:sp>
      <p:sp>
        <p:nvSpPr>
          <p:cNvPr id="43" name="Arrow: Down 42">
            <a:extLst>
              <a:ext uri="{FF2B5EF4-FFF2-40B4-BE49-F238E27FC236}">
                <a16:creationId xmlns:a16="http://schemas.microsoft.com/office/drawing/2014/main" id="{FBDF9EA8-96CD-4069-B03E-127441E26DFC}"/>
              </a:ext>
            </a:extLst>
          </p:cNvPr>
          <p:cNvSpPr/>
          <p:nvPr/>
        </p:nvSpPr>
        <p:spPr bwMode="auto">
          <a:xfrm rot="17566871">
            <a:off x="1900299" y="2209835"/>
            <a:ext cx="399566" cy="1054994"/>
          </a:xfrm>
          <a:prstGeom prst="downArrow">
            <a:avLst/>
          </a:prstGeom>
          <a:solidFill>
            <a:schemeClr val="bg1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" charset="0"/>
              <a:ea typeface="ＭＳ Ｐゴシック" charset="0"/>
            </a:endParaRPr>
          </a:p>
        </p:txBody>
      </p:sp>
      <p:sp>
        <p:nvSpPr>
          <p:cNvPr id="44" name="Arrow: Down 43">
            <a:extLst>
              <a:ext uri="{FF2B5EF4-FFF2-40B4-BE49-F238E27FC236}">
                <a16:creationId xmlns:a16="http://schemas.microsoft.com/office/drawing/2014/main" id="{286FC632-A783-4519-A629-7EB398A27DBC}"/>
              </a:ext>
            </a:extLst>
          </p:cNvPr>
          <p:cNvSpPr/>
          <p:nvPr/>
        </p:nvSpPr>
        <p:spPr bwMode="auto">
          <a:xfrm rot="16200000">
            <a:off x="2002050" y="3706889"/>
            <a:ext cx="399566" cy="707884"/>
          </a:xfrm>
          <a:prstGeom prst="downArrow">
            <a:avLst/>
          </a:prstGeom>
          <a:solidFill>
            <a:schemeClr val="bg1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" charset="0"/>
              <a:ea typeface="ＭＳ Ｐゴシック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BE13F235-FEB1-4F01-807E-64ABE3E0B2B4}"/>
              </a:ext>
            </a:extLst>
          </p:cNvPr>
          <p:cNvSpPr txBox="1"/>
          <p:nvPr/>
        </p:nvSpPr>
        <p:spPr>
          <a:xfrm>
            <a:off x="3599891" y="2852936"/>
            <a:ext cx="194421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5400" b="1" dirty="0">
                <a:solidFill>
                  <a:schemeClr val="bg1"/>
                </a:solidFill>
                <a:latin typeface="Century Gothic" panose="020B0502020202020204" pitchFamily="34" charset="0"/>
              </a:rPr>
              <a:t>Data</a:t>
            </a:r>
            <a:endParaRPr lang="en-GB" sz="4400" b="1"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90516511"/>
      </p:ext>
    </p:extLst>
  </p:cSld>
  <p:clrMapOvr>
    <a:masterClrMapping/>
  </p:clrMapOvr>
</p:sld>
</file>

<file path=ppt/theme/theme1.xml><?xml version="1.0" encoding="utf-8"?>
<a:theme xmlns:a="http://schemas.openxmlformats.org/drawingml/2006/main" name="ECC_Powerpoint_Templates">
  <a:themeElements>
    <a:clrScheme name="ECC Default Colours">
      <a:dk1>
        <a:srgbClr val="000000"/>
      </a:dk1>
      <a:lt1>
        <a:srgbClr val="FFFFFF"/>
      </a:lt1>
      <a:dk2>
        <a:srgbClr val="E00069"/>
      </a:dk2>
      <a:lt2>
        <a:srgbClr val="E1291A"/>
      </a:lt2>
      <a:accent1>
        <a:srgbClr val="007A33"/>
      </a:accent1>
      <a:accent2>
        <a:srgbClr val="00A191"/>
      </a:accent2>
      <a:accent3>
        <a:srgbClr val="004899"/>
      </a:accent3>
      <a:accent4>
        <a:srgbClr val="00205B"/>
      </a:accent4>
      <a:accent5>
        <a:srgbClr val="682558"/>
      </a:accent5>
      <a:accent6>
        <a:srgbClr val="934D98"/>
      </a:accent6>
      <a:hlink>
        <a:srgbClr val="0645AD"/>
      </a:hlink>
      <a:folHlink>
        <a:srgbClr val="0645AD"/>
      </a:folHlink>
    </a:clrScheme>
    <a:fontScheme name="ECC default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" charset="0"/>
            <a:ea typeface="ＭＳ Ｐゴシック" charset="0"/>
          </a:defRPr>
        </a:defPPr>
      </a:lstStyle>
    </a:lnDef>
    <a:txDef>
      <a:spPr>
        <a:noFill/>
      </a:spPr>
      <a:bodyPr wrap="square" rtlCol="0">
        <a:spAutoFit/>
      </a:bodyPr>
      <a:lstStyle>
        <a:defPPr>
          <a:defRPr sz="1800" dirty="0" smtClean="0">
            <a:latin typeface="+mn-lt"/>
          </a:defRPr>
        </a:defPPr>
      </a:lstStyle>
    </a:tx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B3995D"/>
        </a:dk2>
        <a:lt2>
          <a:srgbClr val="D00F44"/>
        </a:lt2>
        <a:accent1>
          <a:srgbClr val="C75B12"/>
        </a:accent1>
        <a:accent2>
          <a:srgbClr val="850057"/>
        </a:accent2>
        <a:accent3>
          <a:srgbClr val="FFFFFF"/>
        </a:accent3>
        <a:accent4>
          <a:srgbClr val="000000"/>
        </a:accent4>
        <a:accent5>
          <a:srgbClr val="E0B5AA"/>
        </a:accent5>
        <a:accent6>
          <a:srgbClr val="78004E"/>
        </a:accent6>
        <a:hlink>
          <a:srgbClr val="4B306A"/>
        </a:hlink>
        <a:folHlink>
          <a:srgbClr val="0083B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Presentation1" id="{2C0F3BD5-2828-4B01-9775-547067E9D20B}" vid="{D6AA8548-A859-4FEB-8288-206DB8D1E4B0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DC04D8C8797784D939F7DD0EBF84C43" ma:contentTypeVersion="7" ma:contentTypeDescription="Create a new document." ma:contentTypeScope="" ma:versionID="e71532791b2353a0bdca03c46f6fe7d1">
  <xsd:schema xmlns:xsd="http://www.w3.org/2001/XMLSchema" xmlns:xs="http://www.w3.org/2001/XMLSchema" xmlns:p="http://schemas.microsoft.com/office/2006/metadata/properties" xmlns:ns3="36833d6c-1f4f-43c9-80ba-f86659fe7f91" targetNamespace="http://schemas.microsoft.com/office/2006/metadata/properties" ma:root="true" ma:fieldsID="385de178028705c62213a99ec0a7e246" ns3:_="">
    <xsd:import namespace="36833d6c-1f4f-43c9-80ba-f86659fe7f91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6833d6c-1f4f-43c9-80ba-f86659fe7f9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00031C8B-DC96-4FB2-80EC-1905709868E7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DE28CC53-D2B5-40AC-BE81-C1197192F9D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6833d6c-1f4f-43c9-80ba-f86659fe7f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204AA273-7007-4880-876C-C79A44FEBB92}">
  <ds:schemaRefs>
    <ds:schemaRef ds:uri="http://schemas.microsoft.com/office/2006/documentManagement/types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purl.org/dc/elements/1.1/"/>
    <ds:schemaRef ds:uri="http://schemas.microsoft.com/office/2006/metadata/properties"/>
    <ds:schemaRef ds:uri="36833d6c-1f4f-43c9-80ba-f86659fe7f91"/>
    <ds:schemaRef ds:uri="http://www.w3.org/XML/1998/namespace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4753</TotalTime>
  <Words>704</Words>
  <Application>Microsoft Office PowerPoint</Application>
  <PresentationFormat>On-screen Show (4:3)</PresentationFormat>
  <Paragraphs>150</Paragraphs>
  <Slides>15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0" baseType="lpstr">
      <vt:lpstr>Arial</vt:lpstr>
      <vt:lpstr>Arial Bold</vt:lpstr>
      <vt:lpstr>Century Gothic</vt:lpstr>
      <vt:lpstr>Times</vt:lpstr>
      <vt:lpstr>ECC_Powerpoint_Templates</vt:lpstr>
      <vt:lpstr>Slide 1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Essex County Council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Hannah Taylor, Senior Researcher</dc:creator>
  <cp:lastModifiedBy>Chloe Hinds, LDP Admin Assistant</cp:lastModifiedBy>
  <cp:revision>4</cp:revision>
  <dcterms:created xsi:type="dcterms:W3CDTF">2019-09-26T08:08:19Z</dcterms:created>
  <dcterms:modified xsi:type="dcterms:W3CDTF">2019-10-21T10:36:53Z</dcterms:modified>
  <cp:version>1</cp:version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39d8be9e-c8d9-4b9c-bd40-2c27cc7ea2e6_Enabled">
    <vt:lpwstr>True</vt:lpwstr>
  </property>
  <property fmtid="{D5CDD505-2E9C-101B-9397-08002B2CF9AE}" pid="3" name="MSIP_Label_39d8be9e-c8d9-4b9c-bd40-2c27cc7ea2e6_SiteId">
    <vt:lpwstr>a8b4324f-155c-4215-a0f1-7ed8cc9a992f</vt:lpwstr>
  </property>
  <property fmtid="{D5CDD505-2E9C-101B-9397-08002B2CF9AE}" pid="4" name="MSIP_Label_39d8be9e-c8d9-4b9c-bd40-2c27cc7ea2e6_Owner">
    <vt:lpwstr>Hannah.Taylor@essex.gov.uk</vt:lpwstr>
  </property>
  <property fmtid="{D5CDD505-2E9C-101B-9397-08002B2CF9AE}" pid="5" name="MSIP_Label_39d8be9e-c8d9-4b9c-bd40-2c27cc7ea2e6_SetDate">
    <vt:lpwstr>2019-09-26T09:59:34.4399877Z</vt:lpwstr>
  </property>
  <property fmtid="{D5CDD505-2E9C-101B-9397-08002B2CF9AE}" pid="6" name="MSIP_Label_39d8be9e-c8d9-4b9c-bd40-2c27cc7ea2e6_Name">
    <vt:lpwstr>Official</vt:lpwstr>
  </property>
  <property fmtid="{D5CDD505-2E9C-101B-9397-08002B2CF9AE}" pid="7" name="MSIP_Label_39d8be9e-c8d9-4b9c-bd40-2c27cc7ea2e6_Application">
    <vt:lpwstr>Microsoft Azure Information Protection</vt:lpwstr>
  </property>
  <property fmtid="{D5CDD505-2E9C-101B-9397-08002B2CF9AE}" pid="8" name="MSIP_Label_39d8be9e-c8d9-4b9c-bd40-2c27cc7ea2e6_ActionId">
    <vt:lpwstr>47a87e07-dbc9-4b80-a347-c0f481bebf05</vt:lpwstr>
  </property>
  <property fmtid="{D5CDD505-2E9C-101B-9397-08002B2CF9AE}" pid="9" name="MSIP_Label_39d8be9e-c8d9-4b9c-bd40-2c27cc7ea2e6_Extended_MSFT_Method">
    <vt:lpwstr>Automatic</vt:lpwstr>
  </property>
  <property fmtid="{D5CDD505-2E9C-101B-9397-08002B2CF9AE}" pid="10" name="Sensitivity">
    <vt:lpwstr>Official</vt:lpwstr>
  </property>
  <property fmtid="{D5CDD505-2E9C-101B-9397-08002B2CF9AE}" pid="11" name="ContentTypeId">
    <vt:lpwstr>0x010100FDC04D8C8797784D939F7DD0EBF84C43</vt:lpwstr>
  </property>
</Properties>
</file>